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sldIdLst>
    <p:sldId id="256" r:id="rId2"/>
    <p:sldId id="257" r:id="rId3"/>
    <p:sldId id="321" r:id="rId4"/>
    <p:sldId id="271" r:id="rId5"/>
    <p:sldId id="258" r:id="rId6"/>
    <p:sldId id="272" r:id="rId7"/>
    <p:sldId id="310" r:id="rId8"/>
    <p:sldId id="273" r:id="rId9"/>
    <p:sldId id="274" r:id="rId10"/>
    <p:sldId id="312" r:id="rId11"/>
    <p:sldId id="275" r:id="rId12"/>
    <p:sldId id="319" r:id="rId13"/>
    <p:sldId id="318" r:id="rId14"/>
    <p:sldId id="281" r:id="rId15"/>
    <p:sldId id="282" r:id="rId16"/>
    <p:sldId id="283" r:id="rId17"/>
    <p:sldId id="313" r:id="rId18"/>
    <p:sldId id="314" r:id="rId19"/>
    <p:sldId id="317" r:id="rId20"/>
    <p:sldId id="284" r:id="rId21"/>
    <p:sldId id="285" r:id="rId22"/>
    <p:sldId id="286" r:id="rId23"/>
    <p:sldId id="287" r:id="rId24"/>
    <p:sldId id="288" r:id="rId25"/>
    <p:sldId id="289" r:id="rId26"/>
    <p:sldId id="290" r:id="rId27"/>
    <p:sldId id="291" r:id="rId28"/>
    <p:sldId id="292" r:id="rId29"/>
    <p:sldId id="293" r:id="rId30"/>
    <p:sldId id="294" r:id="rId31"/>
    <p:sldId id="295" r:id="rId32"/>
    <p:sldId id="296" r:id="rId33"/>
    <p:sldId id="297" r:id="rId34"/>
    <p:sldId id="298" r:id="rId35"/>
    <p:sldId id="299" r:id="rId36"/>
    <p:sldId id="300" r:id="rId37"/>
    <p:sldId id="301" r:id="rId38"/>
    <p:sldId id="302" r:id="rId39"/>
    <p:sldId id="303" r:id="rId40"/>
    <p:sldId id="304" r:id="rId41"/>
    <p:sldId id="305" r:id="rId42"/>
    <p:sldId id="320" r:id="rId43"/>
    <p:sldId id="308" r:id="rId44"/>
    <p:sldId id="309" r:id="rId45"/>
    <p:sldId id="307" r:id="rId46"/>
    <p:sldId id="322" r:id="rId47"/>
    <p:sldId id="323" r:id="rId48"/>
    <p:sldId id="324" r:id="rId49"/>
    <p:sldId id="325" r:id="rId50"/>
    <p:sldId id="326" r:id="rId51"/>
    <p:sldId id="327" r:id="rId52"/>
    <p:sldId id="328" r:id="rId53"/>
    <p:sldId id="329" r:id="rId54"/>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28" autoAdjust="0"/>
    <p:restoredTop sz="84801" autoAdjust="0"/>
  </p:normalViewPr>
  <p:slideViewPr>
    <p:cSldViewPr>
      <p:cViewPr>
        <p:scale>
          <a:sx n="66" d="100"/>
          <a:sy n="66" d="100"/>
        </p:scale>
        <p:origin x="-1218" y="13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EAFCF1-7BCE-47CC-9F14-0F34FFA6B0CB}" type="datetimeFigureOut">
              <a:rPr lang="tr-TR" smtClean="0"/>
              <a:pPr/>
              <a:t>02.10.2009</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5CE4F7-D44F-4B15-9E82-5C7311D3136D}" type="slidenum">
              <a:rPr lang="tr-TR" smtClean="0"/>
              <a:pPr/>
              <a:t>‹#›</a:t>
            </a:fld>
            <a:endParaRPr lang="tr-T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err="1" smtClean="0"/>
              <a:t>Muğlanın</a:t>
            </a:r>
            <a:r>
              <a:rPr lang="tr-TR" baseline="0" dirty="0" smtClean="0"/>
              <a:t> yatağan ve </a:t>
            </a:r>
            <a:r>
              <a:rPr lang="tr-TR" baseline="0" dirty="0" err="1" smtClean="0"/>
              <a:t>milas</a:t>
            </a:r>
            <a:r>
              <a:rPr lang="tr-TR" baseline="0" dirty="0" smtClean="0"/>
              <a:t> ilçeleri ile Aydın ın </a:t>
            </a:r>
            <a:r>
              <a:rPr lang="tr-TR" baseline="0" dirty="0" err="1" smtClean="0"/>
              <a:t>çine</a:t>
            </a:r>
            <a:r>
              <a:rPr lang="tr-TR" baseline="0" dirty="0" smtClean="0"/>
              <a:t> ilçesi arasında kalan bölgede kandilli udimin bodrum, dalyan </a:t>
            </a:r>
            <a:r>
              <a:rPr lang="tr-TR" baseline="0" dirty="0" err="1" smtClean="0"/>
              <a:t>datça</a:t>
            </a:r>
            <a:r>
              <a:rPr lang="tr-TR" baseline="0" dirty="0" smtClean="0"/>
              <a:t> </a:t>
            </a:r>
            <a:r>
              <a:rPr lang="tr-TR" baseline="0" dirty="0" err="1" smtClean="0"/>
              <a:t>milas</a:t>
            </a:r>
            <a:r>
              <a:rPr lang="tr-TR" baseline="0" dirty="0" smtClean="0"/>
              <a:t> ve </a:t>
            </a:r>
            <a:r>
              <a:rPr lang="tr-TR" baseline="0" dirty="0" err="1" smtClean="0"/>
              <a:t>yerkesik</a:t>
            </a:r>
            <a:r>
              <a:rPr lang="tr-TR" baseline="0" dirty="0" smtClean="0"/>
              <a:t> istasyonlarında kaydedilen 148 sismik olay...</a:t>
            </a:r>
            <a:endParaRPr lang="tr-TR" dirty="0"/>
          </a:p>
        </p:txBody>
      </p:sp>
      <p:sp>
        <p:nvSpPr>
          <p:cNvPr id="4" name="3 Slayt Numarası Yer Tutucusu"/>
          <p:cNvSpPr>
            <a:spLocks noGrp="1"/>
          </p:cNvSpPr>
          <p:nvPr>
            <p:ph type="sldNum" sz="quarter" idx="10"/>
          </p:nvPr>
        </p:nvSpPr>
        <p:spPr/>
        <p:txBody>
          <a:bodyPr/>
          <a:lstStyle/>
          <a:p>
            <a:fld id="{C65CE4F7-D44F-4B15-9E82-5C7311D3136D}" type="slidenum">
              <a:rPr lang="tr-TR" smtClean="0"/>
              <a:pPr/>
              <a:t>2</a:t>
            </a:fld>
            <a:endParaRPr lang="tr-T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sz="1200" kern="1200" dirty="0" smtClean="0">
                <a:solidFill>
                  <a:schemeClr val="tx1"/>
                </a:solidFill>
                <a:latin typeface="+mn-lt"/>
                <a:ea typeface="+mn-ea"/>
                <a:cs typeface="+mn-cs"/>
              </a:rPr>
              <a:t>BODT, DALT, DAT, MLSB ve YER istasyonlarında kaydedilen 148 sismik olayın düşey bileşen kayıtlarının (304 kayıt) P ve S dalgaları genliği tek tek okunmuştur. S dalgalarının genliklerinin P dalgası genliklerine oranları ve S dalgalarının logaritmaları hesaplanmıştır</a:t>
            </a:r>
            <a:endParaRPr lang="tr-TR" dirty="0"/>
          </a:p>
        </p:txBody>
      </p:sp>
      <p:sp>
        <p:nvSpPr>
          <p:cNvPr id="4" name="3 Slayt Numarası Yer Tutucusu"/>
          <p:cNvSpPr>
            <a:spLocks noGrp="1"/>
          </p:cNvSpPr>
          <p:nvPr>
            <p:ph type="sldNum" sz="quarter" idx="10"/>
          </p:nvPr>
        </p:nvSpPr>
        <p:spPr/>
        <p:txBody>
          <a:bodyPr/>
          <a:lstStyle/>
          <a:p>
            <a:fld id="{C65CE4F7-D44F-4B15-9E82-5C7311D3136D}" type="slidenum">
              <a:rPr lang="tr-TR" smtClean="0"/>
              <a:pPr/>
              <a:t>16</a:t>
            </a:fld>
            <a:endParaRPr lang="tr-T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sz="1200" kern="1200" dirty="0" smtClean="0">
                <a:solidFill>
                  <a:schemeClr val="tx1"/>
                </a:solidFill>
                <a:latin typeface="+mn-lt"/>
                <a:ea typeface="+mn-ea"/>
                <a:cs typeface="+mn-cs"/>
              </a:rPr>
              <a:t>Çalışma 148 sismik olayın 5 farklı istasyondaki düşey bileşen kayıtları kullanılarak gerçekleştirilmiştir. BODT istasyonu kaydı kullanılan toplam 49 olayın, 3 tanesi deprem kalan 46 tanesi patlatma, DALT istasyonu kaydı kullanılan toplam 28 olayın, 3 tanesi deprem kalan 25 tanesi patlatma, DAT istasyonu kaydı kullanılan toplam 22 olayın, 5 tanesi deprem kalan 17 tanesi patlatma, MLSB istasyonu kaydı kullanılan toplam 62 olayın, 4 tanesi deprem kalan 58 tanesi patlatma, YER istasyonu kaydı kullanılan toplam 146 olayın, 31 tanesi deprem kalan 115 tanesi patlatma olarak tespit edilmiştir</a:t>
            </a:r>
          </a:p>
          <a:p>
            <a:r>
              <a:rPr lang="tr-TR" sz="1200" kern="1200" dirty="0" smtClean="0">
                <a:solidFill>
                  <a:schemeClr val="tx1"/>
                </a:solidFill>
                <a:latin typeface="+mn-lt"/>
                <a:ea typeface="+mn-ea"/>
                <a:cs typeface="+mn-cs"/>
              </a:rPr>
              <a:t>İstasyon bazında ayrım yapıldıktan sonra deprem olarak belirlenen kayıtların tutarlılığı karşılaştırılmıştır. Yapılan karşılaştırma sonucunda toplam 148 adet sismik olayın 31 tanesi deprem 117 tanesi patlatma olarak belirlenmiştir</a:t>
            </a:r>
            <a:endParaRPr lang="tr-TR" dirty="0"/>
          </a:p>
        </p:txBody>
      </p:sp>
      <p:sp>
        <p:nvSpPr>
          <p:cNvPr id="4" name="3 Slayt Numarası Yer Tutucusu"/>
          <p:cNvSpPr>
            <a:spLocks noGrp="1"/>
          </p:cNvSpPr>
          <p:nvPr>
            <p:ph type="sldNum" sz="quarter" idx="10"/>
          </p:nvPr>
        </p:nvSpPr>
        <p:spPr/>
        <p:txBody>
          <a:bodyPr/>
          <a:lstStyle/>
          <a:p>
            <a:fld id="{C65CE4F7-D44F-4B15-9E82-5C7311D3136D}" type="slidenum">
              <a:rPr lang="tr-TR" smtClean="0"/>
              <a:pPr/>
              <a:t>26</a:t>
            </a:fld>
            <a:endParaRPr lang="tr-T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sz="1200" kern="1200" dirty="0" smtClean="0">
                <a:solidFill>
                  <a:schemeClr val="tx1"/>
                </a:solidFill>
                <a:latin typeface="+mn-lt"/>
                <a:ea typeface="+mn-ea"/>
                <a:cs typeface="+mn-cs"/>
              </a:rPr>
              <a:t>Deprem olarak belirlenen sismik olaylar</a:t>
            </a:r>
            <a:endParaRPr lang="tr-TR" dirty="0"/>
          </a:p>
        </p:txBody>
      </p:sp>
      <p:sp>
        <p:nvSpPr>
          <p:cNvPr id="4" name="3 Slayt Numarası Yer Tutucusu"/>
          <p:cNvSpPr>
            <a:spLocks noGrp="1"/>
          </p:cNvSpPr>
          <p:nvPr>
            <p:ph type="sldNum" sz="quarter" idx="10"/>
          </p:nvPr>
        </p:nvSpPr>
        <p:spPr/>
        <p:txBody>
          <a:bodyPr/>
          <a:lstStyle/>
          <a:p>
            <a:fld id="{C65CE4F7-D44F-4B15-9E82-5C7311D3136D}" type="slidenum">
              <a:rPr lang="tr-TR" smtClean="0"/>
              <a:pPr/>
              <a:t>27</a:t>
            </a:fld>
            <a:endParaRPr lang="tr-T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C65CE4F7-D44F-4B15-9E82-5C7311D3136D}" type="slidenum">
              <a:rPr lang="tr-TR" smtClean="0"/>
              <a:pPr/>
              <a:t>31</a:t>
            </a:fld>
            <a:endParaRPr lang="tr-T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latin typeface="+mn-lt"/>
                <a:ea typeface="+mn-ea"/>
                <a:cs typeface="+mn-cs"/>
              </a:rPr>
              <a:t>Elde edilen tüm katsayılar </a:t>
            </a:r>
            <a:r>
              <a:rPr lang="tr-TR" sz="1200" kern="1200" dirty="0" err="1" smtClean="0">
                <a:solidFill>
                  <a:schemeClr val="tx1"/>
                </a:solidFill>
                <a:latin typeface="+mn-lt"/>
                <a:ea typeface="+mn-ea"/>
                <a:cs typeface="+mn-cs"/>
              </a:rPr>
              <a:t>grafiklendiğinde</a:t>
            </a:r>
            <a:r>
              <a:rPr lang="tr-TR" sz="1200" kern="1200" dirty="0" smtClean="0">
                <a:solidFill>
                  <a:schemeClr val="tx1"/>
                </a:solidFill>
                <a:latin typeface="+mn-lt"/>
                <a:ea typeface="+mn-ea"/>
                <a:cs typeface="+mn-cs"/>
              </a:rPr>
              <a:t>, 1. yöntemde deprem olarak belirlenen 31 sismik olayın 26 tanesinin bu yöntemde de deprem olduğu ortaya koyulmuştur. Kalan 5 depremin kayıtları tekrar incelenerek ilk hareket yönlerine, dalga şekillerine ve frekans içeriklerine bakılmış ve deprem olarak kabul edilmiştir.</a:t>
            </a:r>
          </a:p>
          <a:p>
            <a:endParaRPr lang="tr-TR" dirty="0"/>
          </a:p>
        </p:txBody>
      </p:sp>
      <p:sp>
        <p:nvSpPr>
          <p:cNvPr id="4" name="3 Slayt Numarası Yer Tutucusu"/>
          <p:cNvSpPr>
            <a:spLocks noGrp="1"/>
          </p:cNvSpPr>
          <p:nvPr>
            <p:ph type="sldNum" sz="quarter" idx="10"/>
          </p:nvPr>
        </p:nvSpPr>
        <p:spPr/>
        <p:txBody>
          <a:bodyPr/>
          <a:lstStyle/>
          <a:p>
            <a:fld id="{C65CE4F7-D44F-4B15-9E82-5C7311D3136D}" type="slidenum">
              <a:rPr lang="tr-TR" smtClean="0"/>
              <a:pPr/>
              <a:t>37</a:t>
            </a:fld>
            <a:endParaRPr lang="tr-T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sz="1200" kern="1200" dirty="0" smtClean="0">
                <a:solidFill>
                  <a:schemeClr val="tx1"/>
                </a:solidFill>
                <a:latin typeface="+mn-lt"/>
                <a:ea typeface="+mn-ea"/>
                <a:cs typeface="+mn-cs"/>
              </a:rPr>
              <a:t>(kırmızı üçgenler deprem istasyonları, mavi yıldızlar ocakları, beyaz daireler patlatmaları, siyah daireler depremleri ve kırmızı daireler iki uygulamada uymayan depremleri gösterir)</a:t>
            </a:r>
            <a:endParaRPr lang="tr-TR" dirty="0"/>
          </a:p>
        </p:txBody>
      </p:sp>
      <p:sp>
        <p:nvSpPr>
          <p:cNvPr id="4" name="3 Slayt Numarası Yer Tutucusu"/>
          <p:cNvSpPr>
            <a:spLocks noGrp="1"/>
          </p:cNvSpPr>
          <p:nvPr>
            <p:ph type="sldNum" sz="quarter" idx="10"/>
          </p:nvPr>
        </p:nvSpPr>
        <p:spPr/>
        <p:txBody>
          <a:bodyPr/>
          <a:lstStyle/>
          <a:p>
            <a:fld id="{C65CE4F7-D44F-4B15-9E82-5C7311D3136D}" type="slidenum">
              <a:rPr lang="tr-TR" smtClean="0"/>
              <a:pPr/>
              <a:t>40</a:t>
            </a:fld>
            <a:endParaRPr lang="tr-T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Yasaklı nükleer patlatmalar vs.</a:t>
            </a:r>
            <a:endParaRPr lang="tr-TR" dirty="0"/>
          </a:p>
        </p:txBody>
      </p:sp>
      <p:sp>
        <p:nvSpPr>
          <p:cNvPr id="4" name="3 Slayt Numarası Yer Tutucusu"/>
          <p:cNvSpPr>
            <a:spLocks noGrp="1"/>
          </p:cNvSpPr>
          <p:nvPr>
            <p:ph type="sldNum" sz="quarter" idx="10"/>
          </p:nvPr>
        </p:nvSpPr>
        <p:spPr/>
        <p:txBody>
          <a:bodyPr/>
          <a:lstStyle/>
          <a:p>
            <a:fld id="{C65CE4F7-D44F-4B15-9E82-5C7311D3136D}" type="slidenum">
              <a:rPr lang="tr-TR" smtClean="0"/>
              <a:pPr/>
              <a:t>4</a:t>
            </a:fld>
            <a:endParaRPr lang="tr-T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pPr marL="514350" indent="-514350" algn="just">
              <a:buNone/>
            </a:pPr>
            <a:endParaRPr lang="tr-TR" dirty="0"/>
          </a:p>
        </p:txBody>
      </p:sp>
      <p:sp>
        <p:nvSpPr>
          <p:cNvPr id="4" name="3 Slayt Numarası Yer Tutucusu"/>
          <p:cNvSpPr>
            <a:spLocks noGrp="1"/>
          </p:cNvSpPr>
          <p:nvPr>
            <p:ph type="sldNum" sz="quarter" idx="10"/>
          </p:nvPr>
        </p:nvSpPr>
        <p:spPr/>
        <p:txBody>
          <a:bodyPr/>
          <a:lstStyle/>
          <a:p>
            <a:fld id="{C65CE4F7-D44F-4B15-9E82-5C7311D3136D}" type="slidenum">
              <a:rPr lang="tr-TR" smtClean="0"/>
              <a:pPr/>
              <a:t>5</a:t>
            </a:fld>
            <a:endParaRPr lang="tr-T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latin typeface="+mn-lt"/>
                <a:ea typeface="+mn-ea"/>
                <a:cs typeface="+mn-cs"/>
              </a:rPr>
              <a:t>sismik olayların kaynaklarını belirlemek çalışmanın temel amacı olduğundan, seçilecek bölgenin, maden ve taş ocaklarının faal oldukları ve tektonik yönden aktif olan bir bölge olması gerekmektedir. Aynı zamanda bölgede yeterli sayıda deprem kayıt istasyonu olmalıdır. Türkiye maden yatakları haritası (MTA) üzerinde yapılan inceleme sonucunda, çalışmanın yapılması için bölge çevrelerindeki istasyon sayılarına ve bölgelerin depremselliğine bakıldığında Güney Ege Bölgesi’nin çalışma için daha uygun olacağı tespit edilmiştir. Bölgedeki ocaklar araştırılarak Güney Ege Linyit İşletmeleri’ne ve diğer özel işletmelere ait kömür ocaklarının sayısının yüksek olduğu görülmüştür. Sonuç olarak Güney Ege Bölgesi (Muğla-Aydın illeri arası) çalışma alanı olarak seçilmiştir.</a:t>
            </a:r>
          </a:p>
          <a:p>
            <a:r>
              <a:rPr lang="tr-TR" sz="1200" kern="1200" dirty="0" smtClean="0">
                <a:solidFill>
                  <a:schemeClr val="tx1"/>
                </a:solidFill>
                <a:latin typeface="+mn-lt"/>
                <a:ea typeface="+mn-ea"/>
                <a:cs typeface="+mn-cs"/>
              </a:rPr>
              <a:t>Çalışma alanının çok geniş olması ve sismik olayların yoğunluğu üzerine uydu haritaları incelenerek bölgedeki faal maden ve taş ocakları belirlenmiştir. Elde edilen sonuca bağlı olarak çalışma alanı daraltılmış ve 37.22°-37.50° K enlem ve 26.70°-28.40° D boylamları arasında kalan bölge üzerine </a:t>
            </a:r>
            <a:r>
              <a:rPr lang="tr-TR" sz="1200" kern="1200" dirty="0" err="1" smtClean="0">
                <a:solidFill>
                  <a:schemeClr val="tx1"/>
                </a:solidFill>
                <a:latin typeface="+mn-lt"/>
                <a:ea typeface="+mn-ea"/>
                <a:cs typeface="+mn-cs"/>
              </a:rPr>
              <a:t>yoğunlaşılmıştır</a:t>
            </a:r>
            <a:endParaRPr lang="tr-TR"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latin typeface="+mn-lt"/>
                <a:ea typeface="+mn-ea"/>
                <a:cs typeface="+mn-cs"/>
              </a:rPr>
              <a:t>Çalışma alanında birçok maden ve taş ocağı da bulunmaktadır. Bir kısmı Güney Ege Linyit İşletmeleri’ne ait olan bu madenlerin bir kısmı ise irili ufaklı taş, kömür ve mermer ocaklarıdır. Bu maden ve taş ocaklarının belli başlı olanları </a:t>
            </a:r>
            <a:r>
              <a:rPr lang="tr-TR" sz="1200" kern="1200" dirty="0" err="1" smtClean="0">
                <a:solidFill>
                  <a:schemeClr val="tx1"/>
                </a:solidFill>
                <a:latin typeface="+mn-lt"/>
                <a:ea typeface="+mn-ea"/>
                <a:cs typeface="+mn-cs"/>
              </a:rPr>
              <a:t>Eskihisar</a:t>
            </a:r>
            <a:r>
              <a:rPr lang="tr-TR" sz="1200" kern="1200" dirty="0" smtClean="0">
                <a:solidFill>
                  <a:schemeClr val="tx1"/>
                </a:solidFill>
                <a:latin typeface="+mn-lt"/>
                <a:ea typeface="+mn-ea"/>
                <a:cs typeface="+mn-cs"/>
              </a:rPr>
              <a:t>, Tınaz, </a:t>
            </a:r>
            <a:r>
              <a:rPr lang="tr-TR" sz="1200" kern="1200" dirty="0" err="1" smtClean="0">
                <a:solidFill>
                  <a:schemeClr val="tx1"/>
                </a:solidFill>
                <a:latin typeface="+mn-lt"/>
                <a:ea typeface="+mn-ea"/>
                <a:cs typeface="+mn-cs"/>
              </a:rPr>
              <a:t>Bağkaya</a:t>
            </a:r>
            <a:r>
              <a:rPr lang="tr-TR" sz="1200" kern="1200" dirty="0" smtClean="0">
                <a:solidFill>
                  <a:schemeClr val="tx1"/>
                </a:solidFill>
                <a:latin typeface="+mn-lt"/>
                <a:ea typeface="+mn-ea"/>
                <a:cs typeface="+mn-cs"/>
              </a:rPr>
              <a:t>, </a:t>
            </a:r>
            <a:r>
              <a:rPr lang="tr-TR" sz="1200" kern="1200" dirty="0" err="1" smtClean="0">
                <a:solidFill>
                  <a:schemeClr val="tx1"/>
                </a:solidFill>
                <a:latin typeface="+mn-lt"/>
                <a:ea typeface="+mn-ea"/>
                <a:cs typeface="+mn-cs"/>
              </a:rPr>
              <a:t>Sekköy</a:t>
            </a:r>
            <a:r>
              <a:rPr lang="tr-TR" sz="1200" kern="1200" dirty="0" smtClean="0">
                <a:solidFill>
                  <a:schemeClr val="tx1"/>
                </a:solidFill>
                <a:latin typeface="+mn-lt"/>
                <a:ea typeface="+mn-ea"/>
                <a:cs typeface="+mn-cs"/>
              </a:rPr>
              <a:t>, </a:t>
            </a:r>
            <a:r>
              <a:rPr lang="tr-TR" sz="1200" kern="1200" dirty="0" err="1" smtClean="0">
                <a:solidFill>
                  <a:schemeClr val="tx1"/>
                </a:solidFill>
                <a:latin typeface="+mn-lt"/>
                <a:ea typeface="+mn-ea"/>
                <a:cs typeface="+mn-cs"/>
              </a:rPr>
              <a:t>İkizköy</a:t>
            </a:r>
            <a:r>
              <a:rPr lang="tr-TR" sz="1200" kern="1200" dirty="0" smtClean="0">
                <a:solidFill>
                  <a:schemeClr val="tx1"/>
                </a:solidFill>
                <a:latin typeface="+mn-lt"/>
                <a:ea typeface="+mn-ea"/>
                <a:cs typeface="+mn-cs"/>
              </a:rPr>
              <a:t>, Hüsamlar ve </a:t>
            </a:r>
            <a:r>
              <a:rPr lang="tr-TR" sz="1200" kern="1200" dirty="0" err="1" smtClean="0">
                <a:solidFill>
                  <a:schemeClr val="tx1"/>
                </a:solidFill>
                <a:latin typeface="+mn-lt"/>
                <a:ea typeface="+mn-ea"/>
                <a:cs typeface="+mn-cs"/>
              </a:rPr>
              <a:t>Ermaş</a:t>
            </a:r>
            <a:r>
              <a:rPr lang="tr-TR" sz="1200" kern="1200" dirty="0" smtClean="0">
                <a:solidFill>
                  <a:schemeClr val="tx1"/>
                </a:solidFill>
                <a:latin typeface="+mn-lt"/>
                <a:ea typeface="+mn-ea"/>
                <a:cs typeface="+mn-cs"/>
              </a:rPr>
              <a:t> ocaklarıdır. Güney Ege Linyit İşletmeleri’ne bağlı bu madenlerin toplam rezervi yaklaşık 430 milyon ton civarında olmakla birlikte bu rezervin yaklaşık %50 üretilmiş durumdadır.  </a:t>
            </a:r>
          </a:p>
          <a:p>
            <a:endParaRPr lang="tr-TR" dirty="0" smtClean="0"/>
          </a:p>
          <a:p>
            <a:endParaRPr lang="tr-TR" dirty="0"/>
          </a:p>
        </p:txBody>
      </p:sp>
      <p:sp>
        <p:nvSpPr>
          <p:cNvPr id="4" name="3 Slayt Numarası Yer Tutucusu"/>
          <p:cNvSpPr>
            <a:spLocks noGrp="1"/>
          </p:cNvSpPr>
          <p:nvPr>
            <p:ph type="sldNum" sz="quarter" idx="10"/>
          </p:nvPr>
        </p:nvSpPr>
        <p:spPr/>
        <p:txBody>
          <a:bodyPr/>
          <a:lstStyle/>
          <a:p>
            <a:fld id="{C65CE4F7-D44F-4B15-9E82-5C7311D3136D}" type="slidenum">
              <a:rPr lang="tr-TR" smtClean="0"/>
              <a:pPr/>
              <a:t>7</a:t>
            </a:fld>
            <a:endParaRPr lang="tr-T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Bölge jeolojisi hakkında bilgi ver. Formasyonlar hakkında</a:t>
            </a:r>
            <a:r>
              <a:rPr lang="tr-TR" baseline="0" dirty="0" smtClean="0"/>
              <a:t> kısaca geç.</a:t>
            </a:r>
            <a:endParaRPr lang="tr-TR" dirty="0"/>
          </a:p>
        </p:txBody>
      </p:sp>
      <p:sp>
        <p:nvSpPr>
          <p:cNvPr id="4" name="3 Slayt Numarası Yer Tutucusu"/>
          <p:cNvSpPr>
            <a:spLocks noGrp="1"/>
          </p:cNvSpPr>
          <p:nvPr>
            <p:ph type="sldNum" sz="quarter" idx="10"/>
          </p:nvPr>
        </p:nvSpPr>
        <p:spPr/>
        <p:txBody>
          <a:bodyPr/>
          <a:lstStyle/>
          <a:p>
            <a:fld id="{C65CE4F7-D44F-4B15-9E82-5C7311D3136D}" type="slidenum">
              <a:rPr lang="tr-TR" smtClean="0"/>
              <a:pPr/>
              <a:t>8</a:t>
            </a:fld>
            <a:endParaRPr lang="tr-T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Fay </a:t>
            </a:r>
            <a:r>
              <a:rPr lang="tr-TR" dirty="0" err="1" smtClean="0"/>
              <a:t>zonları</a:t>
            </a:r>
            <a:r>
              <a:rPr lang="tr-TR" dirty="0" smtClean="0"/>
              <a:t> , genel özellikleri ve depremsellik hakkında bilgi ver.</a:t>
            </a:r>
            <a:endParaRPr lang="tr-TR" dirty="0"/>
          </a:p>
        </p:txBody>
      </p:sp>
      <p:sp>
        <p:nvSpPr>
          <p:cNvPr id="4" name="3 Slayt Numarası Yer Tutucusu"/>
          <p:cNvSpPr>
            <a:spLocks noGrp="1"/>
          </p:cNvSpPr>
          <p:nvPr>
            <p:ph type="sldNum" sz="quarter" idx="10"/>
          </p:nvPr>
        </p:nvSpPr>
        <p:spPr/>
        <p:txBody>
          <a:bodyPr/>
          <a:lstStyle/>
          <a:p>
            <a:fld id="{C65CE4F7-D44F-4B15-9E82-5C7311D3136D}" type="slidenum">
              <a:rPr lang="tr-TR" smtClean="0"/>
              <a:pPr/>
              <a:t>9</a:t>
            </a:fld>
            <a:endParaRPr lang="tr-T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solidFill>
                  <a:schemeClr val="tx1"/>
                </a:solidFill>
              </a:rPr>
              <a:t>Yapılan çalışmalarda Md&lt;3 sismik olayların fazlalığı dikkat çekmiştir. Patlatmaların olası büyüklükleri de göz önüne alınarak seçilecek sismik olayların büyüklük aralığı 2≤Md≤3 olarak belirlenmiştir.</a:t>
            </a:r>
          </a:p>
          <a:p>
            <a:pPr marL="0" marR="0" indent="0" algn="l" defTabSz="914400" rtl="0" eaLnBrk="1" fontAlgn="auto" latinLnBrk="0" hangingPunct="1">
              <a:lnSpc>
                <a:spcPct val="100000"/>
              </a:lnSpc>
              <a:spcBef>
                <a:spcPts val="0"/>
              </a:spcBef>
              <a:spcAft>
                <a:spcPts val="0"/>
              </a:spcAft>
              <a:buClrTx/>
              <a:buSzTx/>
              <a:buFontTx/>
              <a:buNone/>
              <a:tabLst/>
              <a:defRPr/>
            </a:pPr>
            <a:endParaRPr lang="tr-TR"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latin typeface="+mn-lt"/>
                <a:ea typeface="+mn-ea"/>
                <a:cs typeface="+mn-cs"/>
              </a:rPr>
              <a:t>Şekilde de görüldüğü üzere sismik aktivitenin en yoğun olduğu 2008 yılı, istasyon kuruluş zamanlarına da bakıldığında seçilmesi en uygun olan zaman aralığı olarak görülmüştür. 2005, 2006 ve 2007 yıllarında yaklaşık yüz sismik olay kaydedilmişken bu sayı 2008 yılı için iki yüzün üzerindedir. </a:t>
            </a:r>
          </a:p>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latin typeface="+mn-lt"/>
                <a:ea typeface="+mn-ea"/>
                <a:cs typeface="+mn-cs"/>
              </a:rPr>
              <a:t>Verilerin gün içerisinde zamana göre dağılımı incelendiğinde saat 8:00 ile 17:00 arasındaki yoğunluk göze çarpmaktadır. Veriler seçilirken bu zaman dilimi göz önünde bulundurulmuş ve 182 adet olay belirlenmiştir. Bu 182 sismik olayın sayısal verileri Boğaziçi Üniversitesi Kandilli Rasathanesi Deprem Araştırma Enstitüsü Ulusal Deprem İzleme Merkezi web sitesinden sağlanmış ve 34 verinin kayıtları gürültülü olduğu için bu veriler çalışmadan çıkartılmıştır. </a:t>
            </a:r>
          </a:p>
          <a:p>
            <a:endParaRPr lang="tr-TR" dirty="0"/>
          </a:p>
        </p:txBody>
      </p:sp>
      <p:sp>
        <p:nvSpPr>
          <p:cNvPr id="4" name="3 Slayt Numarası Yer Tutucusu"/>
          <p:cNvSpPr>
            <a:spLocks noGrp="1"/>
          </p:cNvSpPr>
          <p:nvPr>
            <p:ph type="sldNum" sz="quarter" idx="10"/>
          </p:nvPr>
        </p:nvSpPr>
        <p:spPr/>
        <p:txBody>
          <a:bodyPr/>
          <a:lstStyle/>
          <a:p>
            <a:fld id="{C65CE4F7-D44F-4B15-9E82-5C7311D3136D}" type="slidenum">
              <a:rPr lang="tr-TR" smtClean="0"/>
              <a:pPr/>
              <a:t>10</a:t>
            </a:fld>
            <a:endParaRPr lang="tr-T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latin typeface="+mn-lt"/>
                <a:ea typeface="+mn-ea"/>
                <a:cs typeface="+mn-cs"/>
              </a:rPr>
              <a:t>Boğaziçi Üniversitesi Kandilli Rasathanesi Deprem Araştırma Enstitüsü (KRDAE) Ulusal Deprem İzleme Merkezi (UDİM) tarafından kurulan Bodrum (BODT), Dalyan (DALT), Datça (DAT), Milas (MLSB) ve Yerkesik (YER) geniş bant istasyonlarına ait 148 adet deprem verisi kullanılmıştır. 37.22°-37.50° K enlem ve 26.70°-28.40° D boylamları arasında olan depremlerin episantr koordinatları ve magnitüdleri Bayındırlık ve İskân Bakanlığı Afet İşleri Genel Müdürlüğü Deprem Araştırma Daire Başkanlığı Sismoloji Şube Müdürlüğü tarafından belirlenmiştir. Seçilen sismik olayların magnitüdü 2≤Md≤3 aralığındadır. Sismik olayları, istasyonların ve bölgedeki taş ocaklarının dağılımı ise GMT programı ile haritalanmıştır. Şekilde verilen haritada kırmızı üçgenler istasyonları, beyaz daireler sismik olayları ve siyah daireler taş ocaklarını temsil etmektedir. </a:t>
            </a:r>
          </a:p>
          <a:p>
            <a:pPr marL="0" indent="0" algn="just">
              <a:buNone/>
            </a:pPr>
            <a:r>
              <a:rPr lang="tr-TR" dirty="0" smtClean="0">
                <a:solidFill>
                  <a:schemeClr val="tx1"/>
                </a:solidFill>
              </a:rPr>
              <a:t>Sonuç olarak;</a:t>
            </a:r>
          </a:p>
          <a:p>
            <a:pPr marL="0" indent="0" algn="just">
              <a:buNone/>
            </a:pPr>
            <a:r>
              <a:rPr lang="tr-TR" dirty="0" smtClean="0">
                <a:solidFill>
                  <a:schemeClr val="tx1"/>
                </a:solidFill>
              </a:rPr>
              <a:t>37.22°-37.50° K enlem ve 26.70°-28.40° D boylamları arasında kalan bölgede, 2008 senesinde ve 8:00-17:00 saatleri arasında meydana gelen 148 sismik olay üzerinde çalışmaya karar verilmiştir. Bu sismik olayların her birine ait beş istasyon kaydı (BODT, DALT, DAT, MLSB, YER) veritabanına kaydedilmiştir. Çalışma esnasında 304 adet düşey bileşen kayıt incelenmiştir. Bu kayıtlar, band geçişli 1-15 Hz frekans aralığında filtre uygulanarak ayrım analizine uygun hale getirilmiştir.</a:t>
            </a:r>
          </a:p>
          <a:p>
            <a:endParaRPr lang="tr-TR" dirty="0"/>
          </a:p>
        </p:txBody>
      </p:sp>
      <p:sp>
        <p:nvSpPr>
          <p:cNvPr id="4" name="3 Slayt Numarası Yer Tutucusu"/>
          <p:cNvSpPr>
            <a:spLocks noGrp="1"/>
          </p:cNvSpPr>
          <p:nvPr>
            <p:ph type="sldNum" sz="quarter" idx="10"/>
          </p:nvPr>
        </p:nvSpPr>
        <p:spPr/>
        <p:txBody>
          <a:bodyPr/>
          <a:lstStyle/>
          <a:p>
            <a:fld id="{C65CE4F7-D44F-4B15-9E82-5C7311D3136D}" type="slidenum">
              <a:rPr lang="tr-TR" smtClean="0"/>
              <a:pPr/>
              <a:t>11</a:t>
            </a:fld>
            <a:endParaRPr lang="tr-T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sz="1200" kern="1200" dirty="0" smtClean="0">
                <a:solidFill>
                  <a:schemeClr val="tx1"/>
                </a:solidFill>
                <a:latin typeface="+mn-lt"/>
                <a:ea typeface="+mn-ea"/>
                <a:cs typeface="+mn-cs"/>
              </a:rPr>
              <a:t>Ayrım analizi için hazır hale getirilen verilerin bazıları </a:t>
            </a:r>
            <a:endParaRPr lang="tr-TR" dirty="0"/>
          </a:p>
        </p:txBody>
      </p:sp>
      <p:sp>
        <p:nvSpPr>
          <p:cNvPr id="4" name="3 Slayt Numarası Yer Tutucusu"/>
          <p:cNvSpPr>
            <a:spLocks noGrp="1"/>
          </p:cNvSpPr>
          <p:nvPr>
            <p:ph type="sldNum" sz="quarter" idx="10"/>
          </p:nvPr>
        </p:nvSpPr>
        <p:spPr/>
        <p:txBody>
          <a:bodyPr/>
          <a:lstStyle/>
          <a:p>
            <a:fld id="{C65CE4F7-D44F-4B15-9E82-5C7311D3136D}" type="slidenum">
              <a:rPr lang="tr-TR" smtClean="0"/>
              <a:pPr/>
              <a:t>14</a:t>
            </a:fld>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7" name="6 Düz Bağlayıcı"/>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28 Başlık"/>
          <p:cNvSpPr>
            <a:spLocks noGrp="1"/>
          </p:cNvSpPr>
          <p:nvPr>
            <p:ph type="ctrTitle"/>
          </p:nvPr>
        </p:nvSpPr>
        <p:spPr>
          <a:xfrm>
            <a:off x="381000" y="4853411"/>
            <a:ext cx="8458200" cy="1222375"/>
          </a:xfrm>
        </p:spPr>
        <p:txBody>
          <a:bodyPr anchor="t"/>
          <a:lstStyle/>
          <a:p>
            <a:r>
              <a:rPr kumimoji="0" lang="tr-TR" smtClean="0"/>
              <a:t>Asıl başlık stili için tıklatın</a:t>
            </a:r>
            <a:endParaRPr kumimoji="0" lang="en-US"/>
          </a:p>
        </p:txBody>
      </p:sp>
      <p:sp>
        <p:nvSpPr>
          <p:cNvPr id="9" name="8 Alt Başlık"/>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16" name="15 Veri Yer Tutucusu"/>
          <p:cNvSpPr>
            <a:spLocks noGrp="1"/>
          </p:cNvSpPr>
          <p:nvPr>
            <p:ph type="dt" sz="half" idx="10"/>
          </p:nvPr>
        </p:nvSpPr>
        <p:spPr/>
        <p:txBody>
          <a:bodyPr/>
          <a:lstStyle/>
          <a:p>
            <a:fld id="{D9F75050-0E15-4C5B-92B0-66D068882F1F}" type="datetimeFigureOut">
              <a:rPr lang="tr-TR" smtClean="0"/>
              <a:pPr/>
              <a:t>02.10.2009</a:t>
            </a:fld>
            <a:endParaRPr lang="tr-TR"/>
          </a:p>
        </p:txBody>
      </p:sp>
      <p:sp>
        <p:nvSpPr>
          <p:cNvPr id="2" name="1 Altbilgi Yer Tutucusu"/>
          <p:cNvSpPr>
            <a:spLocks noGrp="1"/>
          </p:cNvSpPr>
          <p:nvPr>
            <p:ph type="ftr" sz="quarter" idx="11"/>
          </p:nvPr>
        </p:nvSpPr>
        <p:spPr/>
        <p:txBody>
          <a:bodyPr/>
          <a:lstStyle/>
          <a:p>
            <a:endParaRPr lang="tr-TR"/>
          </a:p>
        </p:txBody>
      </p:sp>
      <p:sp>
        <p:nvSpPr>
          <p:cNvPr id="15" name="14 Slayt Numarası Yer Tutucusu"/>
          <p:cNvSpPr>
            <a:spLocks noGrp="1"/>
          </p:cNvSpPr>
          <p:nvPr>
            <p:ph type="sldNum" sz="quarter" idx="12"/>
          </p:nvPr>
        </p:nvSpPr>
        <p:spPr>
          <a:xfrm>
            <a:off x="8229600" y="6473952"/>
            <a:ext cx="758952" cy="246888"/>
          </a:xfrm>
        </p:spPr>
        <p:txBody>
          <a:bodyPr/>
          <a:lstStyle/>
          <a:p>
            <a:fld id="{B1DEFA8C-F947-479F-BE07-76B6B3F80BF1}" type="slidenum">
              <a:rPr lang="tr-TR" smtClean="0"/>
              <a:pPr/>
              <a:t>‹#›</a:t>
            </a:fld>
            <a:endParaRPr lang="tr-TR"/>
          </a:p>
        </p:txBody>
      </p:sp>
    </p:spTree>
  </p:cSld>
  <p:clrMapOvr>
    <a:masterClrMapping/>
  </p:clrMapOvr>
  <p:transition>
    <p:circl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pPr/>
              <a:t>02.10.2009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transition>
    <p:circl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858000" y="549276"/>
            <a:ext cx="1828800" cy="5851525"/>
          </a:xfrm>
        </p:spPr>
        <p:txBody>
          <a:bodyPr vert="eaVer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457200" y="549276"/>
            <a:ext cx="6248400" cy="5851525"/>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pPr/>
              <a:t>02.10.2009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transition>
    <p:circl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2" name="21 Başlık"/>
          <p:cNvSpPr>
            <a:spLocks noGrp="1"/>
          </p:cNvSpPr>
          <p:nvPr>
            <p:ph type="title"/>
          </p:nvPr>
        </p:nvSpPr>
        <p:spPr/>
        <p:txBody>
          <a:bodyPr/>
          <a:lstStyle/>
          <a:p>
            <a:r>
              <a:rPr kumimoji="0" lang="tr-TR" smtClean="0"/>
              <a:t>Asıl başlık stili için tıklatın</a:t>
            </a:r>
            <a:endParaRPr kumimoji="0" lang="en-US"/>
          </a:p>
        </p:txBody>
      </p:sp>
      <p:sp>
        <p:nvSpPr>
          <p:cNvPr id="27" name="26 İçerik Yer Tutucusu"/>
          <p:cNvSpPr>
            <a:spLocks noGrp="1"/>
          </p:cNvSpPr>
          <p:nvPr>
            <p:ph idx="1"/>
          </p:nvPr>
        </p:nvSpPr>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25" name="24 Veri Yer Tutucusu"/>
          <p:cNvSpPr>
            <a:spLocks noGrp="1"/>
          </p:cNvSpPr>
          <p:nvPr>
            <p:ph type="dt" sz="half" idx="10"/>
          </p:nvPr>
        </p:nvSpPr>
        <p:spPr/>
        <p:txBody>
          <a:bodyPr/>
          <a:lstStyle/>
          <a:p>
            <a:fld id="{D9F75050-0E15-4C5B-92B0-66D068882F1F}" type="datetimeFigureOut">
              <a:rPr lang="tr-TR" smtClean="0"/>
              <a:pPr/>
              <a:t>02.10.2009</a:t>
            </a:fld>
            <a:endParaRPr lang="tr-TR"/>
          </a:p>
        </p:txBody>
      </p:sp>
      <p:sp>
        <p:nvSpPr>
          <p:cNvPr id="19" name="18 Altbilgi Yer Tutucusu"/>
          <p:cNvSpPr>
            <a:spLocks noGrp="1"/>
          </p:cNvSpPr>
          <p:nvPr>
            <p:ph type="ftr" sz="quarter" idx="11"/>
          </p:nvPr>
        </p:nvSpPr>
        <p:spPr>
          <a:xfrm>
            <a:off x="3581400" y="76200"/>
            <a:ext cx="2895600" cy="288925"/>
          </a:xfrm>
        </p:spPr>
        <p:txBody>
          <a:bodyPr/>
          <a:lstStyle/>
          <a:p>
            <a:endParaRPr lang="tr-TR"/>
          </a:p>
        </p:txBody>
      </p:sp>
      <p:sp>
        <p:nvSpPr>
          <p:cNvPr id="16" name="15 Slayt Numarası Yer Tutucusu"/>
          <p:cNvSpPr>
            <a:spLocks noGrp="1"/>
          </p:cNvSpPr>
          <p:nvPr>
            <p:ph type="sldNum" sz="quarter" idx="12"/>
          </p:nvPr>
        </p:nvSpPr>
        <p:spPr>
          <a:xfrm>
            <a:off x="8229600" y="6473952"/>
            <a:ext cx="758952" cy="246888"/>
          </a:xfrm>
        </p:spPr>
        <p:txBody>
          <a:bodyPr/>
          <a:lstStyle/>
          <a:p>
            <a:fld id="{B1DEFA8C-F947-479F-BE07-76B6B3F80BF1}" type="slidenum">
              <a:rPr lang="tr-TR" smtClean="0"/>
              <a:pPr/>
              <a:t>‹#›</a:t>
            </a:fld>
            <a:endParaRPr lang="tr-TR"/>
          </a:p>
        </p:txBody>
      </p:sp>
    </p:spTree>
  </p:cSld>
  <p:clrMapOvr>
    <a:masterClrMapping/>
  </p:clrMapOvr>
  <p:transition>
    <p:circl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7" name="6 Düz Bağlayıcı"/>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5 Metin Yer Tutucusu"/>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19" name="18 Veri Yer Tutucusu"/>
          <p:cNvSpPr>
            <a:spLocks noGrp="1"/>
          </p:cNvSpPr>
          <p:nvPr>
            <p:ph type="dt" sz="half" idx="10"/>
          </p:nvPr>
        </p:nvSpPr>
        <p:spPr/>
        <p:txBody>
          <a:bodyPr/>
          <a:lstStyle/>
          <a:p>
            <a:fld id="{D9F75050-0E15-4C5B-92B0-66D068882F1F}" type="datetimeFigureOut">
              <a:rPr lang="tr-TR" smtClean="0"/>
              <a:pPr/>
              <a:t>02.10.2009</a:t>
            </a:fld>
            <a:endParaRPr lang="tr-TR"/>
          </a:p>
        </p:txBody>
      </p:sp>
      <p:sp>
        <p:nvSpPr>
          <p:cNvPr id="11" name="10 Altbilgi Yer Tutucusu"/>
          <p:cNvSpPr>
            <a:spLocks noGrp="1"/>
          </p:cNvSpPr>
          <p:nvPr>
            <p:ph type="ftr" sz="quarter" idx="11"/>
          </p:nvPr>
        </p:nvSpPr>
        <p:spPr/>
        <p:txBody>
          <a:bodyPr/>
          <a:lstStyle/>
          <a:p>
            <a:endParaRPr lang="tr-TR"/>
          </a:p>
        </p:txBody>
      </p:sp>
      <p:sp>
        <p:nvSpPr>
          <p:cNvPr id="16" name="1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
        <p:nvSpPr>
          <p:cNvPr id="8" name="7 Başlık"/>
          <p:cNvSpPr>
            <a:spLocks noGrp="1"/>
          </p:cNvSpPr>
          <p:nvPr>
            <p:ph type="title"/>
          </p:nvPr>
        </p:nvSpPr>
        <p:spPr>
          <a:xfrm>
            <a:off x="180475" y="2947085"/>
            <a:ext cx="8686800" cy="1184825"/>
          </a:xfrm>
        </p:spPr>
        <p:txBody>
          <a:bodyPr rtlCol="0" anchor="t"/>
          <a:lstStyle>
            <a:lvl1pPr algn="r">
              <a:defRPr/>
            </a:lvl1pPr>
          </a:lstStyle>
          <a:p>
            <a:r>
              <a:rPr kumimoji="0" lang="tr-TR" smtClean="0"/>
              <a:t>Asıl başlık stili için tıklatın</a:t>
            </a:r>
            <a:endParaRPr kumimoji="0" lang="en-US"/>
          </a:p>
        </p:txBody>
      </p:sp>
    </p:spTree>
  </p:cSld>
  <p:clrMapOvr>
    <a:overrideClrMapping bg1="dk1" tx1="lt1" bg2="dk2" tx2="lt2" accent1="accent1" accent2="accent2" accent3="accent3" accent4="accent4" accent5="accent5" accent6="accent6" hlink="hlink" folHlink="folHlink"/>
  </p:clrMapOvr>
  <p:transition>
    <p:circl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0" name="19 Başlık"/>
          <p:cNvSpPr>
            <a:spLocks noGrp="1"/>
          </p:cNvSpPr>
          <p:nvPr>
            <p:ph type="title"/>
          </p:nvPr>
        </p:nvSpPr>
        <p:spPr>
          <a:xfrm>
            <a:off x="301752" y="457200"/>
            <a:ext cx="8686800" cy="841248"/>
          </a:xfrm>
        </p:spPr>
        <p:txBody>
          <a:bodyPr/>
          <a:lstStyle/>
          <a:p>
            <a:r>
              <a:rPr kumimoji="0" lang="tr-TR" smtClean="0"/>
              <a:t>Asıl başlık stili için tıklatın</a:t>
            </a:r>
            <a:endParaRPr kumimoji="0" lang="en-US"/>
          </a:p>
        </p:txBody>
      </p:sp>
      <p:sp>
        <p:nvSpPr>
          <p:cNvPr id="14" name="13 İçerik Yer Tutucusu"/>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3" name="12 İçerik Yer Tutucusu"/>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21" name="20 Veri Yer Tutucusu"/>
          <p:cNvSpPr>
            <a:spLocks noGrp="1"/>
          </p:cNvSpPr>
          <p:nvPr>
            <p:ph type="dt" sz="half" idx="10"/>
          </p:nvPr>
        </p:nvSpPr>
        <p:spPr/>
        <p:txBody>
          <a:bodyPr/>
          <a:lstStyle/>
          <a:p>
            <a:fld id="{D9F75050-0E15-4C5B-92B0-66D068882F1F}" type="datetimeFigureOut">
              <a:rPr lang="tr-TR" smtClean="0"/>
              <a:pPr/>
              <a:t>02.10.2009</a:t>
            </a:fld>
            <a:endParaRPr lang="tr-TR"/>
          </a:p>
        </p:txBody>
      </p:sp>
      <p:sp>
        <p:nvSpPr>
          <p:cNvPr id="10" name="9 Altbilgi Yer Tutucusu"/>
          <p:cNvSpPr>
            <a:spLocks noGrp="1"/>
          </p:cNvSpPr>
          <p:nvPr>
            <p:ph type="ftr" sz="quarter" idx="11"/>
          </p:nvPr>
        </p:nvSpPr>
        <p:spPr/>
        <p:txBody>
          <a:bodyPr/>
          <a:lstStyle/>
          <a:p>
            <a:endParaRPr lang="tr-TR"/>
          </a:p>
        </p:txBody>
      </p:sp>
      <p:sp>
        <p:nvSpPr>
          <p:cNvPr id="31" name="30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transition>
    <p:circl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9" name="28 Başlık"/>
          <p:cNvSpPr>
            <a:spLocks noGrp="1"/>
          </p:cNvSpPr>
          <p:nvPr>
            <p:ph type="title"/>
          </p:nvPr>
        </p:nvSpPr>
        <p:spPr>
          <a:xfrm>
            <a:off x="304800" y="5410200"/>
            <a:ext cx="8610600" cy="882650"/>
          </a:xfrm>
        </p:spPr>
        <p:txBody>
          <a:bodyPr anchor="ctr"/>
          <a:lstStyle>
            <a:lvl1pPr>
              <a:defRPr/>
            </a:lvl1pPr>
          </a:lstStyle>
          <a:p>
            <a:r>
              <a:rPr kumimoji="0" lang="tr-TR" smtClean="0"/>
              <a:t>Asıl başlık stili için tıklatın</a:t>
            </a:r>
            <a:endParaRPr kumimoji="0" lang="en-US"/>
          </a:p>
        </p:txBody>
      </p:sp>
      <p:sp>
        <p:nvSpPr>
          <p:cNvPr id="13" name="12 Metin Yer Tutucusu"/>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25" name="24 Metin Yer Tutucusu"/>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3 İçerik Yer Tutucusu"/>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28" name="27 İçerik Yer Tutucusu"/>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0" name="9 Veri Yer Tutucusu"/>
          <p:cNvSpPr>
            <a:spLocks noGrp="1"/>
          </p:cNvSpPr>
          <p:nvPr>
            <p:ph type="dt" sz="half" idx="10"/>
          </p:nvPr>
        </p:nvSpPr>
        <p:spPr/>
        <p:txBody>
          <a:bodyPr/>
          <a:lstStyle/>
          <a:p>
            <a:fld id="{D9F75050-0E15-4C5B-92B0-66D068882F1F}" type="datetimeFigureOut">
              <a:rPr lang="tr-TR" smtClean="0"/>
              <a:pPr/>
              <a:t>02.10.2009</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a:xfrm>
            <a:off x="8229600" y="6477000"/>
            <a:ext cx="762000" cy="246888"/>
          </a:xfrm>
        </p:spPr>
        <p:txBody>
          <a:bodyPr/>
          <a:lstStyle/>
          <a:p>
            <a:fld id="{B1DEFA8C-F947-479F-BE07-76B6B3F80BF1}" type="slidenum">
              <a:rPr lang="tr-TR" smtClean="0"/>
              <a:pPr/>
              <a:t>‹#›</a:t>
            </a:fld>
            <a:endParaRPr lang="tr-TR"/>
          </a:p>
        </p:txBody>
      </p:sp>
      <p:sp>
        <p:nvSpPr>
          <p:cNvPr id="11" name="10 Düz Bağlayıcı"/>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transition>
    <p:circl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30" name="29 Başlık"/>
          <p:cNvSpPr>
            <a:spLocks noGrp="1"/>
          </p:cNvSpPr>
          <p:nvPr>
            <p:ph type="title"/>
          </p:nvPr>
        </p:nvSpPr>
        <p:spPr>
          <a:xfrm>
            <a:off x="301752" y="457200"/>
            <a:ext cx="8686800" cy="841248"/>
          </a:xfrm>
        </p:spPr>
        <p:txBody>
          <a:bodyPr/>
          <a:lstStyle/>
          <a:p>
            <a:r>
              <a:rPr kumimoji="0" lang="tr-TR" smtClean="0"/>
              <a:t>Asıl başlık stili için tıklatın</a:t>
            </a:r>
            <a:endParaRPr kumimoji="0" lang="en-US"/>
          </a:p>
        </p:txBody>
      </p:sp>
      <p:sp>
        <p:nvSpPr>
          <p:cNvPr id="12" name="11 Veri Yer Tutucusu"/>
          <p:cNvSpPr>
            <a:spLocks noGrp="1"/>
          </p:cNvSpPr>
          <p:nvPr>
            <p:ph type="dt" sz="half" idx="10"/>
          </p:nvPr>
        </p:nvSpPr>
        <p:spPr/>
        <p:txBody>
          <a:bodyPr/>
          <a:lstStyle/>
          <a:p>
            <a:fld id="{D9F75050-0E15-4C5B-92B0-66D068882F1F}" type="datetimeFigureOut">
              <a:rPr lang="tr-TR" smtClean="0"/>
              <a:pPr/>
              <a:t>02.10.2009</a:t>
            </a:fld>
            <a:endParaRPr lang="tr-TR"/>
          </a:p>
        </p:txBody>
      </p:sp>
      <p:sp>
        <p:nvSpPr>
          <p:cNvPr id="21" name="20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transition>
    <p:circl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3" name="2 Veri Yer Tutucusu"/>
          <p:cNvSpPr>
            <a:spLocks noGrp="1"/>
          </p:cNvSpPr>
          <p:nvPr>
            <p:ph type="dt" sz="half" idx="10"/>
          </p:nvPr>
        </p:nvSpPr>
        <p:spPr/>
        <p:txBody>
          <a:bodyPr/>
          <a:lstStyle/>
          <a:p>
            <a:fld id="{D9F75050-0E15-4C5B-92B0-66D068882F1F}" type="datetimeFigureOut">
              <a:rPr lang="tr-TR" smtClean="0"/>
              <a:pPr/>
              <a:t>02.10.2009</a:t>
            </a:fld>
            <a:endParaRPr lang="tr-TR"/>
          </a:p>
        </p:txBody>
      </p:sp>
      <p:sp>
        <p:nvSpPr>
          <p:cNvPr id="24" name="23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transition>
    <p:circl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8" name="7 Düz Bağlayıcı"/>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Başlık"/>
          <p:cNvSpPr>
            <a:spLocks noGrp="1"/>
          </p:cNvSpPr>
          <p:nvPr>
            <p:ph type="title"/>
          </p:nvPr>
        </p:nvSpPr>
        <p:spPr>
          <a:xfrm>
            <a:off x="457200" y="5486400"/>
            <a:ext cx="8458200" cy="520700"/>
          </a:xfrm>
        </p:spPr>
        <p:txBody>
          <a:bodyPr anchor="ctr"/>
          <a:lstStyle>
            <a:lvl1pPr algn="l">
              <a:buNone/>
              <a:defRPr sz="2000" b="1"/>
            </a:lvl1pPr>
          </a:lstStyle>
          <a:p>
            <a:r>
              <a:rPr kumimoji="0" lang="tr-TR" smtClean="0"/>
              <a:t>Asıl başlık stili için tıklatın</a:t>
            </a:r>
            <a:endParaRPr kumimoji="0" lang="en-US"/>
          </a:p>
        </p:txBody>
      </p:sp>
      <p:sp>
        <p:nvSpPr>
          <p:cNvPr id="26" name="25 Metin Yer Tutucusu"/>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tr-TR" smtClean="0"/>
              <a:t>Asıl metin stillerini düzenlemek için tıklatın</a:t>
            </a:r>
          </a:p>
        </p:txBody>
      </p:sp>
      <p:sp>
        <p:nvSpPr>
          <p:cNvPr id="14" name="13 İçerik Yer Tutucusu"/>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25" name="24 Veri Yer Tutucusu"/>
          <p:cNvSpPr>
            <a:spLocks noGrp="1"/>
          </p:cNvSpPr>
          <p:nvPr>
            <p:ph type="dt" sz="half" idx="10"/>
          </p:nvPr>
        </p:nvSpPr>
        <p:spPr/>
        <p:txBody>
          <a:bodyPr/>
          <a:lstStyle/>
          <a:p>
            <a:fld id="{D9F75050-0E15-4C5B-92B0-66D068882F1F}" type="datetimeFigureOut">
              <a:rPr lang="tr-TR" smtClean="0"/>
              <a:pPr/>
              <a:t>02.10.2009</a:t>
            </a:fld>
            <a:endParaRPr lang="tr-TR"/>
          </a:p>
        </p:txBody>
      </p:sp>
      <p:sp>
        <p:nvSpPr>
          <p:cNvPr id="29" name="28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transition>
    <p:circl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13" name="12 Resim Yer Tutucusu"/>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tr-TR" smtClean="0"/>
              <a:t>Resim eklemek için simgeyi tıklatın</a:t>
            </a:r>
            <a:endParaRPr kumimoji="0" lang="en-US" dirty="0"/>
          </a:p>
        </p:txBody>
      </p:sp>
      <p:sp>
        <p:nvSpPr>
          <p:cNvPr id="7" name="6 Veri Yer Tutucusu"/>
          <p:cNvSpPr>
            <a:spLocks noGrp="1"/>
          </p:cNvSpPr>
          <p:nvPr>
            <p:ph type="dt" sz="half" idx="10"/>
          </p:nvPr>
        </p:nvSpPr>
        <p:spPr/>
        <p:txBody>
          <a:bodyPr/>
          <a:lstStyle/>
          <a:p>
            <a:fld id="{D9F75050-0E15-4C5B-92B0-66D068882F1F}" type="datetimeFigureOut">
              <a:rPr lang="tr-TR" smtClean="0"/>
              <a:pPr/>
              <a:t>02.10.2009</a:t>
            </a:fld>
            <a:endParaRPr lang="tr-TR"/>
          </a:p>
        </p:txBody>
      </p:sp>
      <p:sp>
        <p:nvSpPr>
          <p:cNvPr id="5" name="4 Altbilgi Yer Tutucusu"/>
          <p:cNvSpPr>
            <a:spLocks noGrp="1"/>
          </p:cNvSpPr>
          <p:nvPr>
            <p:ph type="ftr" sz="quarter" idx="11"/>
          </p:nvPr>
        </p:nvSpPr>
        <p:spPr/>
        <p:txBody>
          <a:bodyPr/>
          <a:lstStyle/>
          <a:p>
            <a:endParaRPr lang="tr-TR"/>
          </a:p>
        </p:txBody>
      </p:sp>
      <p:sp>
        <p:nvSpPr>
          <p:cNvPr id="31" name="30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
        <p:nvSpPr>
          <p:cNvPr id="17" name="16 Başlık"/>
          <p:cNvSpPr>
            <a:spLocks noGrp="1"/>
          </p:cNvSpPr>
          <p:nvPr>
            <p:ph type="title"/>
          </p:nvPr>
        </p:nvSpPr>
        <p:spPr>
          <a:xfrm>
            <a:off x="381000" y="4993760"/>
            <a:ext cx="5867400" cy="522288"/>
          </a:xfrm>
        </p:spPr>
        <p:txBody>
          <a:bodyPr anchor="ctr"/>
          <a:lstStyle>
            <a:lvl1pPr algn="l">
              <a:buNone/>
              <a:defRPr sz="2000" b="1"/>
            </a:lvl1pPr>
          </a:lstStyle>
          <a:p>
            <a:r>
              <a:rPr kumimoji="0" lang="tr-TR" smtClean="0"/>
              <a:t>Asıl başlık stili için tıklatın</a:t>
            </a:r>
            <a:endParaRPr kumimoji="0" lang="en-US"/>
          </a:p>
        </p:txBody>
      </p:sp>
      <p:sp>
        <p:nvSpPr>
          <p:cNvPr id="26" name="25 Metin Yer Tutucusu"/>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Tree>
  </p:cSld>
  <p:clrMapOvr>
    <a:masterClrMapping/>
  </p:clrMapOvr>
  <p:transition>
    <p:circl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rgbClr val="5E9EFF"/>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7" name="6 Düz Bağlayıcı"/>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7 Metin Yer Tutucusu"/>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1" name="10 Veri Yer Tutucusu"/>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D9F75050-0E15-4C5B-92B0-66D068882F1F}" type="datetimeFigureOut">
              <a:rPr lang="tr-TR" smtClean="0"/>
              <a:pPr/>
              <a:t>02.10.2009</a:t>
            </a:fld>
            <a:endParaRPr lang="tr-TR"/>
          </a:p>
        </p:txBody>
      </p:sp>
      <p:sp>
        <p:nvSpPr>
          <p:cNvPr id="28" name="27 Altbilgi Yer Tutucusu"/>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tr-TR"/>
          </a:p>
        </p:txBody>
      </p:sp>
      <p:sp>
        <p:nvSpPr>
          <p:cNvPr id="5" name="4 Slayt Numarası Yer Tutucusu"/>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B1DEFA8C-F947-479F-BE07-76B6B3F80BF1}" type="slidenum">
              <a:rPr lang="tr-TR" smtClean="0"/>
              <a:pPr/>
              <a:t>‹#›</a:t>
            </a:fld>
            <a:endParaRPr lang="tr-TR"/>
          </a:p>
        </p:txBody>
      </p:sp>
      <p:sp>
        <p:nvSpPr>
          <p:cNvPr id="10" name="9 Başlık Yer Tutucusu"/>
          <p:cNvSpPr>
            <a:spLocks noGrp="1"/>
          </p:cNvSpPr>
          <p:nvPr>
            <p:ph type="title"/>
          </p:nvPr>
        </p:nvSpPr>
        <p:spPr>
          <a:xfrm>
            <a:off x="304800" y="457200"/>
            <a:ext cx="8686800" cy="838200"/>
          </a:xfrm>
          <a:prstGeom prst="rect">
            <a:avLst/>
          </a:prstGeom>
        </p:spPr>
        <p:txBody>
          <a:bodyPr vert="horz" anchor="ctr">
            <a:normAutofit/>
          </a:bodyPr>
          <a:lstStyle/>
          <a:p>
            <a:r>
              <a:rPr kumimoji="0" lang="tr-TR" smtClean="0"/>
              <a:t>Asıl başlık stili için tıklatın</a:t>
            </a:r>
            <a:endParaRPr kumimoji="0" lang="en-US"/>
          </a:p>
        </p:txBody>
      </p:sp>
      <p:sp>
        <p:nvSpPr>
          <p:cNvPr id="9" name="8 Düz Bağlayıcı"/>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Düz Bağlayıcı"/>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circle/>
  </p:transition>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 Target="slide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 Target="slide5.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 Target="slide5.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 Target="slide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slide" Target="slide51.xml"/><Relationship Id="rId3" Type="http://schemas.openxmlformats.org/officeDocument/2006/relationships/slide" Target="slide46.xml"/><Relationship Id="rId7" Type="http://schemas.openxmlformats.org/officeDocument/2006/relationships/slide" Target="slide50.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49.xml"/><Relationship Id="rId5" Type="http://schemas.openxmlformats.org/officeDocument/2006/relationships/slide" Target="slide48.xml"/><Relationship Id="rId10" Type="http://schemas.openxmlformats.org/officeDocument/2006/relationships/slide" Target="slide53.xml"/><Relationship Id="rId4" Type="http://schemas.openxmlformats.org/officeDocument/2006/relationships/slide" Target="slide47.xml"/><Relationship Id="rId9" Type="http://schemas.openxmlformats.org/officeDocument/2006/relationships/slide" Target="slide52.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 Target="slide5.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 Target="slide5.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 Target="slide5.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 Target="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428596" y="1928802"/>
            <a:ext cx="8458200" cy="1643074"/>
          </a:xfrm>
        </p:spPr>
        <p:txBody>
          <a:bodyPr>
            <a:normAutofit fontScale="90000"/>
          </a:bodyPr>
          <a:lstStyle/>
          <a:p>
            <a:pPr algn="just">
              <a:lnSpc>
                <a:spcPct val="150000"/>
              </a:lnSpc>
            </a:pPr>
            <a:r>
              <a:rPr lang="tr-TR" b="1" dirty="0" smtClean="0">
                <a:solidFill>
                  <a:srgbClr val="C00000"/>
                </a:solidFill>
              </a:rPr>
              <a:t>YAPAY KAYNAKLI SİSMOGRAMLAR İLE DOĞAL KAYNAKLI SİSMOGRAMLARIN AYIRT EDİLMESİ</a:t>
            </a:r>
            <a:r>
              <a:rPr lang="tr-TR" dirty="0" smtClean="0"/>
              <a:t/>
            </a:r>
            <a:br>
              <a:rPr lang="tr-TR" dirty="0" smtClean="0"/>
            </a:br>
            <a:endParaRPr lang="tr-TR" dirty="0"/>
          </a:p>
        </p:txBody>
      </p:sp>
      <p:sp>
        <p:nvSpPr>
          <p:cNvPr id="3" name="2 Alt Başlık"/>
          <p:cNvSpPr>
            <a:spLocks noGrp="1"/>
          </p:cNvSpPr>
          <p:nvPr>
            <p:ph type="subTitle" idx="1"/>
          </p:nvPr>
        </p:nvSpPr>
        <p:spPr>
          <a:xfrm>
            <a:off x="357158" y="4714884"/>
            <a:ext cx="8458200" cy="1571636"/>
          </a:xfrm>
        </p:spPr>
        <p:txBody>
          <a:bodyPr>
            <a:normAutofit/>
          </a:bodyPr>
          <a:lstStyle/>
          <a:p>
            <a:pPr algn="ctr"/>
            <a:r>
              <a:rPr lang="tr-TR" b="1" dirty="0" err="1" smtClean="0">
                <a:solidFill>
                  <a:schemeClr val="tx1"/>
                </a:solidFill>
              </a:rPr>
              <a:t>Jeof</a:t>
            </a:r>
            <a:r>
              <a:rPr lang="tr-TR" b="1" dirty="0" smtClean="0">
                <a:solidFill>
                  <a:schemeClr val="tx1"/>
                </a:solidFill>
              </a:rPr>
              <a:t>. Müh. Oral BAŞER</a:t>
            </a:r>
          </a:p>
          <a:p>
            <a:pPr algn="ctr"/>
            <a:endParaRPr lang="tr-TR" b="1" dirty="0" smtClean="0">
              <a:solidFill>
                <a:schemeClr val="tx1"/>
              </a:solidFill>
            </a:endParaRPr>
          </a:p>
          <a:p>
            <a:pPr algn="ctr"/>
            <a:r>
              <a:rPr lang="tr-TR" b="1" dirty="0" smtClean="0">
                <a:solidFill>
                  <a:schemeClr val="tx1"/>
                </a:solidFill>
              </a:rPr>
              <a:t>2009</a:t>
            </a:r>
          </a:p>
        </p:txBody>
      </p:sp>
    </p:spTree>
  </p:cSld>
  <p:clrMapOvr>
    <a:masterClrMapping/>
  </p:clrMapOvr>
  <p:transition>
    <p:circl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ctr"/>
            <a:r>
              <a:rPr lang="tr-TR" dirty="0" smtClean="0">
                <a:solidFill>
                  <a:srgbClr val="C00000"/>
                </a:solidFill>
                <a:latin typeface="Arial Black" pitchFamily="34" charset="0"/>
              </a:rPr>
              <a:t>SİSMİK OLAY SEÇİMİ</a:t>
            </a:r>
            <a:endParaRPr lang="tr-TR" dirty="0">
              <a:solidFill>
                <a:srgbClr val="C00000"/>
              </a:solidFill>
              <a:latin typeface="Arial Black" pitchFamily="34" charset="0"/>
            </a:endParaRPr>
          </a:p>
        </p:txBody>
      </p:sp>
      <p:pic>
        <p:nvPicPr>
          <p:cNvPr id="2051" name="Picture 3"/>
          <p:cNvPicPr>
            <a:picLocks noChangeAspect="1" noChangeArrowheads="1"/>
          </p:cNvPicPr>
          <p:nvPr/>
        </p:nvPicPr>
        <p:blipFill>
          <a:blip r:embed="rId3" cstate="print"/>
          <a:srcRect/>
          <a:stretch>
            <a:fillRect/>
          </a:stretch>
        </p:blipFill>
        <p:spPr bwMode="auto">
          <a:xfrm>
            <a:off x="857224" y="1428736"/>
            <a:ext cx="7257136" cy="4429156"/>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cstate="print"/>
          <a:srcRect/>
          <a:stretch>
            <a:fillRect/>
          </a:stretch>
        </p:blipFill>
        <p:spPr bwMode="auto">
          <a:xfrm>
            <a:off x="785786" y="1428736"/>
            <a:ext cx="7500990" cy="4831434"/>
          </a:xfrm>
          <a:prstGeom prst="rect">
            <a:avLst/>
          </a:prstGeom>
          <a:noFill/>
          <a:ln w="9525">
            <a:noFill/>
            <a:miter lim="800000"/>
            <a:headEnd/>
            <a:tailEnd/>
          </a:ln>
          <a:effectLst/>
        </p:spPr>
      </p:pic>
      <p:pic>
        <p:nvPicPr>
          <p:cNvPr id="5" name="Picture 1"/>
          <p:cNvPicPr>
            <a:picLocks noChangeAspect="1" noChangeArrowheads="1"/>
          </p:cNvPicPr>
          <p:nvPr/>
        </p:nvPicPr>
        <p:blipFill>
          <a:blip r:embed="rId5" cstate="print"/>
          <a:srcRect/>
          <a:stretch>
            <a:fillRect/>
          </a:stretch>
        </p:blipFill>
        <p:spPr bwMode="auto">
          <a:xfrm>
            <a:off x="2500298" y="1571612"/>
            <a:ext cx="4572032" cy="4260868"/>
          </a:xfrm>
          <a:prstGeom prst="rect">
            <a:avLst/>
          </a:prstGeom>
          <a:noFill/>
          <a:ln w="9525">
            <a:noFill/>
            <a:miter lim="800000"/>
            <a:headEnd/>
            <a:tailEnd/>
          </a:ln>
          <a:effectLst/>
        </p:spPr>
      </p:pic>
      <p:sp>
        <p:nvSpPr>
          <p:cNvPr id="6" name="5 Metin kutusu"/>
          <p:cNvSpPr txBox="1"/>
          <p:nvPr/>
        </p:nvSpPr>
        <p:spPr>
          <a:xfrm>
            <a:off x="1214414" y="6286520"/>
            <a:ext cx="6715172" cy="369332"/>
          </a:xfrm>
          <a:prstGeom prst="rect">
            <a:avLst/>
          </a:prstGeom>
          <a:noFill/>
        </p:spPr>
        <p:txBody>
          <a:bodyPr wrap="square" rtlCol="0">
            <a:spAutoFit/>
          </a:bodyPr>
          <a:lstStyle/>
          <a:p>
            <a:pPr algn="ctr"/>
            <a:r>
              <a:rPr lang="tr-TR" dirty="0" smtClean="0"/>
              <a:t>Bölgedeki sismik olayların yıllara göre dağılımı</a:t>
            </a:r>
            <a:endParaRPr lang="tr-TR" dirty="0"/>
          </a:p>
        </p:txBody>
      </p:sp>
      <p:sp>
        <p:nvSpPr>
          <p:cNvPr id="7" name="6 Metin kutusu"/>
          <p:cNvSpPr txBox="1"/>
          <p:nvPr/>
        </p:nvSpPr>
        <p:spPr>
          <a:xfrm>
            <a:off x="714348" y="6286520"/>
            <a:ext cx="7786742" cy="369332"/>
          </a:xfrm>
          <a:prstGeom prst="rect">
            <a:avLst/>
          </a:prstGeom>
          <a:noFill/>
        </p:spPr>
        <p:txBody>
          <a:bodyPr wrap="square" rtlCol="0">
            <a:spAutoFit/>
          </a:bodyPr>
          <a:lstStyle/>
          <a:p>
            <a:pPr algn="ctr"/>
            <a:r>
              <a:rPr lang="tr-TR" dirty="0" smtClean="0"/>
              <a:t>Verilerin gün içerisinde zamana göre dağılımı</a:t>
            </a:r>
          </a:p>
        </p:txBody>
      </p:sp>
      <p:sp>
        <p:nvSpPr>
          <p:cNvPr id="8" name="7 Metin kutusu"/>
          <p:cNvSpPr txBox="1"/>
          <p:nvPr/>
        </p:nvSpPr>
        <p:spPr>
          <a:xfrm>
            <a:off x="1643042" y="6211669"/>
            <a:ext cx="6000792" cy="646331"/>
          </a:xfrm>
          <a:prstGeom prst="rect">
            <a:avLst/>
          </a:prstGeom>
          <a:noFill/>
        </p:spPr>
        <p:txBody>
          <a:bodyPr wrap="square" rtlCol="0">
            <a:spAutoFit/>
          </a:bodyPr>
          <a:lstStyle/>
          <a:p>
            <a:pPr algn="ctr"/>
            <a:r>
              <a:rPr lang="tr-TR" dirty="0" smtClean="0"/>
              <a:t>2005-2009 arasında bölgede meydana gelen olayların büyüklük dağılımı</a:t>
            </a:r>
            <a:endParaRPr lang="tr-TR" dirty="0"/>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grpId="1" nodeType="clickEffect">
                                  <p:stCondLst>
                                    <p:cond delay="0"/>
                                  </p:stCondLst>
                                  <p:childTnLst>
                                    <p:anim calcmode="lin" valueType="num">
                                      <p:cBhvr additive="base">
                                        <p:cTn id="17" dur="500"/>
                                        <p:tgtEl>
                                          <p:spTgt spid="8"/>
                                        </p:tgtEl>
                                        <p:attrNameLst>
                                          <p:attrName>ppt_x</p:attrName>
                                        </p:attrNameLst>
                                      </p:cBhvr>
                                      <p:tavLst>
                                        <p:tav tm="0">
                                          <p:val>
                                            <p:strVal val="ppt_x"/>
                                          </p:val>
                                        </p:tav>
                                        <p:tav tm="100000">
                                          <p:val>
                                            <p:strVal val="ppt_x"/>
                                          </p:val>
                                        </p:tav>
                                      </p:tavLst>
                                    </p:anim>
                                    <p:anim calcmode="lin" valueType="num">
                                      <p:cBhvr additive="base">
                                        <p:cTn id="18" dur="500"/>
                                        <p:tgtEl>
                                          <p:spTgt spid="8"/>
                                        </p:tgtEl>
                                        <p:attrNameLst>
                                          <p:attrName>ppt_y</p:attrName>
                                        </p:attrNameLst>
                                      </p:cBhvr>
                                      <p:tavLst>
                                        <p:tav tm="0">
                                          <p:val>
                                            <p:strVal val="ppt_y"/>
                                          </p:val>
                                        </p:tav>
                                        <p:tav tm="100000">
                                          <p:val>
                                            <p:strVal val="1+ppt_h/2"/>
                                          </p:val>
                                        </p:tav>
                                      </p:tavLst>
                                    </p:anim>
                                    <p:set>
                                      <p:cBhvr>
                                        <p:cTn id="19" dur="1" fill="hold">
                                          <p:stCondLst>
                                            <p:cond delay="499"/>
                                          </p:stCondLst>
                                        </p:cTn>
                                        <p:tgtEl>
                                          <p:spTgt spid="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8" presetClass="exit" presetSubtype="16" fill="hold" nodeType="clickEffect">
                                  <p:stCondLst>
                                    <p:cond delay="0"/>
                                  </p:stCondLst>
                                  <p:childTnLst>
                                    <p:animEffect transition="out" filter="diamond(in)">
                                      <p:cBhvr>
                                        <p:cTn id="23" dur="2000"/>
                                        <p:tgtEl>
                                          <p:spTgt spid="5"/>
                                        </p:tgtEl>
                                      </p:cBhvr>
                                    </p:animEffect>
                                    <p:set>
                                      <p:cBhvr>
                                        <p:cTn id="24" dur="1" fill="hold">
                                          <p:stCondLst>
                                            <p:cond delay="1999"/>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nodeType="clickEffect">
                                  <p:stCondLst>
                                    <p:cond delay="0"/>
                                  </p:stCondLst>
                                  <p:childTnLst>
                                    <p:set>
                                      <p:cBhvr>
                                        <p:cTn id="28" dur="1" fill="hold">
                                          <p:stCondLst>
                                            <p:cond delay="0"/>
                                          </p:stCondLst>
                                        </p:cTn>
                                        <p:tgtEl>
                                          <p:spTgt spid="2051"/>
                                        </p:tgtEl>
                                        <p:attrNameLst>
                                          <p:attrName>style.visibility</p:attrName>
                                        </p:attrNameLst>
                                      </p:cBhvr>
                                      <p:to>
                                        <p:strVal val="visible"/>
                                      </p:to>
                                    </p:set>
                                    <p:animEffect transition="in" filter="diamond(in)">
                                      <p:cBhvr>
                                        <p:cTn id="29" dur="2000"/>
                                        <p:tgtEl>
                                          <p:spTgt spid="205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 calcmode="lin" valueType="num">
                                      <p:cBhvr additive="base">
                                        <p:cTn id="34"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xit" presetSubtype="4" fill="hold" nodeType="clickEffect">
                                  <p:stCondLst>
                                    <p:cond delay="0"/>
                                  </p:stCondLst>
                                  <p:childTnLst>
                                    <p:anim calcmode="lin" valueType="num">
                                      <p:cBhvr additive="base">
                                        <p:cTn id="39" dur="500"/>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0" dur="500"/>
                                        <p:tgtEl>
                                          <p:spTgt spid="6">
                                            <p:txEl>
                                              <p:pRg st="0" end="0"/>
                                            </p:txEl>
                                          </p:spTgt>
                                        </p:tgtEl>
                                        <p:attrNameLst>
                                          <p:attrName>ppt_y</p:attrName>
                                        </p:attrNameLst>
                                      </p:cBhvr>
                                      <p:tavLst>
                                        <p:tav tm="0">
                                          <p:val>
                                            <p:strVal val="ppt_y"/>
                                          </p:val>
                                        </p:tav>
                                        <p:tav tm="100000">
                                          <p:val>
                                            <p:strVal val="1+ppt_h/2"/>
                                          </p:val>
                                        </p:tav>
                                      </p:tavLst>
                                    </p:anim>
                                    <p:set>
                                      <p:cBhvr>
                                        <p:cTn id="41" dur="1" fill="hold">
                                          <p:stCondLst>
                                            <p:cond delay="499"/>
                                          </p:stCondLst>
                                        </p:cTn>
                                        <p:tgtEl>
                                          <p:spTgt spid="6">
                                            <p:txEl>
                                              <p:pRg st="0" end="0"/>
                                            </p:txEl>
                                          </p:spTgt>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8" presetClass="exit" presetSubtype="16" fill="hold" nodeType="clickEffect">
                                  <p:stCondLst>
                                    <p:cond delay="0"/>
                                  </p:stCondLst>
                                  <p:childTnLst>
                                    <p:animEffect transition="out" filter="diamond(in)">
                                      <p:cBhvr>
                                        <p:cTn id="45" dur="2000"/>
                                        <p:tgtEl>
                                          <p:spTgt spid="2051"/>
                                        </p:tgtEl>
                                      </p:cBhvr>
                                    </p:animEffect>
                                    <p:set>
                                      <p:cBhvr>
                                        <p:cTn id="46" dur="1" fill="hold">
                                          <p:stCondLst>
                                            <p:cond delay="1999"/>
                                          </p:stCondLst>
                                        </p:cTn>
                                        <p:tgtEl>
                                          <p:spTgt spid="205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8" presetClass="entr" presetSubtype="16" fill="hold" nodeType="clickEffect">
                                  <p:stCondLst>
                                    <p:cond delay="0"/>
                                  </p:stCondLst>
                                  <p:childTnLst>
                                    <p:set>
                                      <p:cBhvr>
                                        <p:cTn id="50" dur="1" fill="hold">
                                          <p:stCondLst>
                                            <p:cond delay="0"/>
                                          </p:stCondLst>
                                        </p:cTn>
                                        <p:tgtEl>
                                          <p:spTgt spid="2052"/>
                                        </p:tgtEl>
                                        <p:attrNameLst>
                                          <p:attrName>style.visibility</p:attrName>
                                        </p:attrNameLst>
                                      </p:cBhvr>
                                      <p:to>
                                        <p:strVal val="visible"/>
                                      </p:to>
                                    </p:set>
                                    <p:animEffect transition="in" filter="diamond(in)">
                                      <p:cBhvr>
                                        <p:cTn id="51" dur="2000"/>
                                        <p:tgtEl>
                                          <p:spTgt spid="2052"/>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 calcmode="lin" valueType="num">
                                      <p:cBhvr additive="base">
                                        <p:cTn id="56" dur="500" fill="hold"/>
                                        <p:tgtEl>
                                          <p:spTgt spid="7"/>
                                        </p:tgtEl>
                                        <p:attrNameLst>
                                          <p:attrName>ppt_x</p:attrName>
                                        </p:attrNameLst>
                                      </p:cBhvr>
                                      <p:tavLst>
                                        <p:tav tm="0">
                                          <p:val>
                                            <p:strVal val="#ppt_x"/>
                                          </p:val>
                                        </p:tav>
                                        <p:tav tm="100000">
                                          <p:val>
                                            <p:strVal val="#ppt_x"/>
                                          </p:val>
                                        </p:tav>
                                      </p:tavLst>
                                    </p:anim>
                                    <p:anim calcmode="lin" valueType="num">
                                      <p:cBhvr additive="base">
                                        <p:cTn id="5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xit" presetSubtype="4" fill="hold" grpId="1" nodeType="clickEffect">
                                  <p:stCondLst>
                                    <p:cond delay="0"/>
                                  </p:stCondLst>
                                  <p:childTnLst>
                                    <p:anim calcmode="lin" valueType="num">
                                      <p:cBhvr additive="base">
                                        <p:cTn id="61" dur="500"/>
                                        <p:tgtEl>
                                          <p:spTgt spid="7"/>
                                        </p:tgtEl>
                                        <p:attrNameLst>
                                          <p:attrName>ppt_x</p:attrName>
                                        </p:attrNameLst>
                                      </p:cBhvr>
                                      <p:tavLst>
                                        <p:tav tm="0">
                                          <p:val>
                                            <p:strVal val="ppt_x"/>
                                          </p:val>
                                        </p:tav>
                                        <p:tav tm="100000">
                                          <p:val>
                                            <p:strVal val="ppt_x"/>
                                          </p:val>
                                        </p:tav>
                                      </p:tavLst>
                                    </p:anim>
                                    <p:anim calcmode="lin" valueType="num">
                                      <p:cBhvr additive="base">
                                        <p:cTn id="62" dur="500"/>
                                        <p:tgtEl>
                                          <p:spTgt spid="7"/>
                                        </p:tgtEl>
                                        <p:attrNameLst>
                                          <p:attrName>ppt_y</p:attrName>
                                        </p:attrNameLst>
                                      </p:cBhvr>
                                      <p:tavLst>
                                        <p:tav tm="0">
                                          <p:val>
                                            <p:strVal val="ppt_y"/>
                                          </p:val>
                                        </p:tav>
                                        <p:tav tm="100000">
                                          <p:val>
                                            <p:strVal val="1+ppt_h/2"/>
                                          </p:val>
                                        </p:tav>
                                      </p:tavLst>
                                    </p:anim>
                                    <p:set>
                                      <p:cBhvr>
                                        <p:cTn id="63" dur="1" fill="hold">
                                          <p:stCondLst>
                                            <p:cond delay="499"/>
                                          </p:stCondLst>
                                        </p:cTn>
                                        <p:tgtEl>
                                          <p:spTgt spid="7"/>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8" presetClass="exit" presetSubtype="16" fill="hold" nodeType="clickEffect">
                                  <p:stCondLst>
                                    <p:cond delay="0"/>
                                  </p:stCondLst>
                                  <p:childTnLst>
                                    <p:animEffect transition="out" filter="diamond(in)">
                                      <p:cBhvr>
                                        <p:cTn id="67" dur="2000"/>
                                        <p:tgtEl>
                                          <p:spTgt spid="2052"/>
                                        </p:tgtEl>
                                      </p:cBhvr>
                                    </p:animEffect>
                                    <p:set>
                                      <p:cBhvr>
                                        <p:cTn id="68" dur="1" fill="hold">
                                          <p:stCondLst>
                                            <p:cond delay="1999"/>
                                          </p:stCondLst>
                                        </p:cTn>
                                        <p:tgtEl>
                                          <p:spTgt spid="20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ctr"/>
            <a:r>
              <a:rPr lang="tr-TR" b="1" dirty="0" smtClean="0">
                <a:solidFill>
                  <a:srgbClr val="C00000"/>
                </a:solidFill>
                <a:latin typeface="Arial Black" pitchFamily="34" charset="0"/>
              </a:rPr>
              <a:t>VERİLERİN ÖZELLİKLERİ</a:t>
            </a:r>
            <a:endParaRPr lang="tr-TR" dirty="0">
              <a:solidFill>
                <a:srgbClr val="C00000"/>
              </a:solidFill>
              <a:latin typeface="Arial Black" pitchFamily="34" charset="0"/>
            </a:endParaRPr>
          </a:p>
        </p:txBody>
      </p:sp>
      <p:pic>
        <p:nvPicPr>
          <p:cNvPr id="3" name="2 Resim"/>
          <p:cNvPicPr/>
          <p:nvPr/>
        </p:nvPicPr>
        <p:blipFill>
          <a:blip r:embed="rId3" cstate="print"/>
          <a:srcRect/>
          <a:stretch>
            <a:fillRect/>
          </a:stretch>
        </p:blipFill>
        <p:spPr bwMode="auto">
          <a:xfrm>
            <a:off x="857224" y="1142984"/>
            <a:ext cx="7786742" cy="5072098"/>
          </a:xfrm>
          <a:prstGeom prst="rect">
            <a:avLst/>
          </a:prstGeom>
          <a:noFill/>
          <a:ln w="9525">
            <a:solidFill>
              <a:schemeClr val="tx1"/>
            </a:solidFill>
            <a:miter lim="800000"/>
            <a:headEnd/>
            <a:tailEnd/>
          </a:ln>
        </p:spPr>
      </p:pic>
      <p:pic>
        <p:nvPicPr>
          <p:cNvPr id="2050" name="Picture 2"/>
          <p:cNvPicPr>
            <a:picLocks noChangeAspect="1" noChangeArrowheads="1"/>
          </p:cNvPicPr>
          <p:nvPr/>
        </p:nvPicPr>
        <p:blipFill>
          <a:blip r:embed="rId4" cstate="print"/>
          <a:srcRect/>
          <a:stretch>
            <a:fillRect/>
          </a:stretch>
        </p:blipFill>
        <p:spPr bwMode="auto">
          <a:xfrm>
            <a:off x="2214546" y="3857628"/>
            <a:ext cx="3286148" cy="1728887"/>
          </a:xfrm>
          <a:prstGeom prst="rect">
            <a:avLst/>
          </a:prstGeom>
          <a:noFill/>
          <a:ln w="9525">
            <a:noFill/>
            <a:miter lim="800000"/>
            <a:headEnd/>
            <a:tailEnd/>
          </a:ln>
        </p:spPr>
      </p:pic>
      <p:sp>
        <p:nvSpPr>
          <p:cNvPr id="5" name="4 Metin kutusu"/>
          <p:cNvSpPr txBox="1"/>
          <p:nvPr/>
        </p:nvSpPr>
        <p:spPr>
          <a:xfrm>
            <a:off x="500034" y="6211669"/>
            <a:ext cx="8429652" cy="646331"/>
          </a:xfrm>
          <a:prstGeom prst="rect">
            <a:avLst/>
          </a:prstGeom>
          <a:noFill/>
        </p:spPr>
        <p:txBody>
          <a:bodyPr wrap="square" rtlCol="0">
            <a:spAutoFit/>
          </a:bodyPr>
          <a:lstStyle/>
          <a:p>
            <a:pPr algn="ctr"/>
            <a:r>
              <a:rPr lang="tr-TR" dirty="0" smtClean="0"/>
              <a:t>Kullanılan depremlerin (beyaz daireler), istasyonların (kırmızı üçgenler) ve taş ocaklarının (mavi yıldızlar) bölgedeki dağılımı</a:t>
            </a:r>
            <a:endParaRPr lang="tr-TR" dirty="0"/>
          </a:p>
        </p:txBody>
      </p:sp>
      <p:graphicFrame>
        <p:nvGraphicFramePr>
          <p:cNvPr id="6" name="5 Tablo"/>
          <p:cNvGraphicFramePr>
            <a:graphicFrameLocks noGrp="1"/>
          </p:cNvGraphicFramePr>
          <p:nvPr/>
        </p:nvGraphicFramePr>
        <p:xfrm>
          <a:off x="2285984" y="3786190"/>
          <a:ext cx="3357586" cy="1484717"/>
        </p:xfrm>
        <a:graphic>
          <a:graphicData uri="http://schemas.openxmlformats.org/drawingml/2006/table">
            <a:tbl>
              <a:tblPr/>
              <a:tblGrid>
                <a:gridCol w="636783"/>
                <a:gridCol w="2720803"/>
              </a:tblGrid>
              <a:tr h="277358">
                <a:tc gridSpan="2">
                  <a:txBody>
                    <a:bodyPr/>
                    <a:lstStyle/>
                    <a:p>
                      <a:pPr algn="ctr" fontAlgn="ctr"/>
                      <a:r>
                        <a:rPr lang="tr-TR" sz="1200" b="1" i="0" u="none" strike="noStrike" dirty="0">
                          <a:solidFill>
                            <a:srgbClr val="000000"/>
                          </a:solidFill>
                          <a:latin typeface="Calibri"/>
                        </a:rPr>
                        <a:t>VERİLERİN ÖZELLİKLERİ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tr-TR"/>
                    </a:p>
                  </a:txBody>
                  <a:tcPr/>
                </a:tc>
              </a:tr>
              <a:tr h="319327">
                <a:tc>
                  <a:txBody>
                    <a:bodyPr/>
                    <a:lstStyle/>
                    <a:p>
                      <a:pPr algn="ctr" fontAlgn="ctr"/>
                      <a:r>
                        <a:rPr lang="tr-TR" sz="1200" b="1" i="0" u="none" strike="noStrike">
                          <a:solidFill>
                            <a:srgbClr val="000000"/>
                          </a:solidFill>
                          <a:latin typeface="Calibri"/>
                        </a:rPr>
                        <a:t>Konum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Calibri"/>
                        </a:rPr>
                        <a:t>37.22°-37.50° K enlem ve </a:t>
                      </a:r>
                      <a:r>
                        <a:rPr lang="tr-TR" sz="1200" b="0" i="0" u="none" strike="noStrike" smtClean="0">
                          <a:solidFill>
                            <a:srgbClr val="000000"/>
                          </a:solidFill>
                          <a:latin typeface="Calibri"/>
                        </a:rPr>
                        <a:t>27.90</a:t>
                      </a:r>
                      <a:r>
                        <a:rPr lang="tr-TR" sz="1200" b="0" i="0" u="none" strike="noStrike">
                          <a:solidFill>
                            <a:srgbClr val="000000"/>
                          </a:solidFill>
                          <a:latin typeface="Calibri"/>
                        </a:rPr>
                        <a:t>°-28.40° D boylamları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77358">
                <a:tc>
                  <a:txBody>
                    <a:bodyPr/>
                    <a:lstStyle/>
                    <a:p>
                      <a:pPr algn="ctr" fontAlgn="ctr"/>
                      <a:r>
                        <a:rPr lang="tr-TR" sz="1200" b="1" i="0" u="none" strike="noStrike">
                          <a:solidFill>
                            <a:srgbClr val="000000"/>
                          </a:solidFill>
                          <a:latin typeface="Calibri"/>
                        </a:rPr>
                        <a:t>Büyüklük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dirty="0">
                          <a:solidFill>
                            <a:srgbClr val="000000"/>
                          </a:solidFill>
                          <a:latin typeface="Calibri"/>
                        </a:rPr>
                        <a:t>2≤Md≤3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77358">
                <a:tc>
                  <a:txBody>
                    <a:bodyPr/>
                    <a:lstStyle/>
                    <a:p>
                      <a:pPr algn="ctr" fontAlgn="ctr"/>
                      <a:r>
                        <a:rPr lang="tr-TR" sz="1200" b="1" i="0" u="none" strike="noStrike">
                          <a:solidFill>
                            <a:srgbClr val="000000"/>
                          </a:solidFill>
                          <a:latin typeface="Calibri"/>
                        </a:rPr>
                        <a:t>Zaman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i-FI" sz="1200" b="0" i="0" u="none" strike="noStrike">
                          <a:solidFill>
                            <a:srgbClr val="000000"/>
                          </a:solidFill>
                          <a:latin typeface="Calibri"/>
                        </a:rPr>
                        <a:t>2008 yılında saat 8:00 ile 17:00 arası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77358">
                <a:tc>
                  <a:txBody>
                    <a:bodyPr/>
                    <a:lstStyle/>
                    <a:p>
                      <a:pPr algn="ctr" fontAlgn="ctr"/>
                      <a:r>
                        <a:rPr lang="tr-TR" sz="1200" b="1" i="0" u="none" strike="noStrike">
                          <a:solidFill>
                            <a:srgbClr val="000000"/>
                          </a:solidFill>
                          <a:latin typeface="Calibri"/>
                        </a:rPr>
                        <a:t>Adet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dirty="0">
                          <a:solidFill>
                            <a:srgbClr val="000000"/>
                          </a:solidFill>
                          <a:latin typeface="Calibri"/>
                        </a:rPr>
                        <a:t>148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bl>
          </a:graphicData>
        </a:graphic>
      </p:graphicFrame>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 calcmode="lin" valueType="num">
                                      <p:cBhvr>
                                        <p:cTn id="19" dur="500" fill="hold"/>
                                        <p:tgtEl>
                                          <p:spTgt spid="2050"/>
                                        </p:tgtEl>
                                        <p:attrNameLst>
                                          <p:attrName>ppt_w</p:attrName>
                                        </p:attrNameLst>
                                      </p:cBhvr>
                                      <p:tavLst>
                                        <p:tav tm="0">
                                          <p:val>
                                            <p:fltVal val="0"/>
                                          </p:val>
                                        </p:tav>
                                        <p:tav tm="100000">
                                          <p:val>
                                            <p:strVal val="#ppt_w"/>
                                          </p:val>
                                        </p:tav>
                                      </p:tavLst>
                                    </p:anim>
                                    <p:anim calcmode="lin" valueType="num">
                                      <p:cBhvr>
                                        <p:cTn id="20" dur="500" fill="hold"/>
                                        <p:tgtEl>
                                          <p:spTgt spid="2050"/>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2050"/>
                                        </p:tgtEl>
                                        <p:attrNameLst>
                                          <p:attrName>ppt_x</p:attrName>
                                        </p:attrNameLst>
                                      </p:cBhvr>
                                      <p:tavLst>
                                        <p:tav tm="0">
                                          <p:val>
                                            <p:strVal val="ppt_x"/>
                                          </p:val>
                                        </p:tav>
                                        <p:tav tm="100000">
                                          <p:val>
                                            <p:strVal val="ppt_x"/>
                                          </p:val>
                                        </p:tav>
                                      </p:tavLst>
                                    </p:anim>
                                    <p:anim calcmode="lin" valueType="num">
                                      <p:cBhvr additive="base">
                                        <p:cTn id="25" dur="500"/>
                                        <p:tgtEl>
                                          <p:spTgt spid="2050"/>
                                        </p:tgtEl>
                                        <p:attrNameLst>
                                          <p:attrName>ppt_y</p:attrName>
                                        </p:attrNameLst>
                                      </p:cBhvr>
                                      <p:tavLst>
                                        <p:tav tm="0">
                                          <p:val>
                                            <p:strVal val="ppt_y"/>
                                          </p:val>
                                        </p:tav>
                                        <p:tav tm="100000">
                                          <p:val>
                                            <p:strVal val="1+ppt_h/2"/>
                                          </p:val>
                                        </p:tav>
                                      </p:tavLst>
                                    </p:anim>
                                    <p:set>
                                      <p:cBhvr>
                                        <p:cTn id="26" dur="1" fill="hold">
                                          <p:stCondLst>
                                            <p:cond delay="4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2285984" y="5929330"/>
            <a:ext cx="4572000" cy="646331"/>
          </a:xfrm>
          <a:prstGeom prst="rect">
            <a:avLst/>
          </a:prstGeom>
        </p:spPr>
        <p:txBody>
          <a:bodyPr>
            <a:spAutoFit/>
          </a:bodyPr>
          <a:lstStyle/>
          <a:p>
            <a:pPr algn="ctr"/>
            <a:r>
              <a:rPr lang="tr-TR" dirty="0" smtClean="0"/>
              <a:t>Çalışmada kullanılan kayıtların örnekleri </a:t>
            </a:r>
          </a:p>
          <a:p>
            <a:pPr algn="ctr"/>
            <a:r>
              <a:rPr lang="tr-TR" dirty="0" smtClean="0"/>
              <a:t>(06.02.2008 10:18:49 Muğla-Yatağan M:2.4)</a:t>
            </a:r>
            <a:endParaRPr lang="tr-TR" dirty="0"/>
          </a:p>
        </p:txBody>
      </p:sp>
      <p:pic>
        <p:nvPicPr>
          <p:cNvPr id="1027" name="Picture 3" descr="C:\Users\toshiba\Desktop\okulmasaustu\kullanılan sismogram örnek\06022008_101849_MuğlaYatağan_M24.jpg"/>
          <p:cNvPicPr>
            <a:picLocks noChangeAspect="1" noChangeArrowheads="1"/>
          </p:cNvPicPr>
          <p:nvPr/>
        </p:nvPicPr>
        <p:blipFill>
          <a:blip r:embed="rId2" cstate="print"/>
          <a:srcRect/>
          <a:stretch>
            <a:fillRect/>
          </a:stretch>
        </p:blipFill>
        <p:spPr bwMode="auto">
          <a:xfrm>
            <a:off x="1071538" y="285728"/>
            <a:ext cx="6781800" cy="5610225"/>
          </a:xfrm>
          <a:prstGeom prst="rect">
            <a:avLst/>
          </a:prstGeom>
          <a:noFill/>
        </p:spPr>
      </p:pic>
    </p:spTree>
  </p:cSld>
  <p:clrMapOvr>
    <a:masterClrMapping/>
  </p:clrMapOvr>
  <p:transition>
    <p:circl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2357422" y="6000768"/>
            <a:ext cx="4572000" cy="646331"/>
          </a:xfrm>
          <a:prstGeom prst="rect">
            <a:avLst/>
          </a:prstGeom>
        </p:spPr>
        <p:txBody>
          <a:bodyPr>
            <a:spAutoFit/>
          </a:bodyPr>
          <a:lstStyle/>
          <a:p>
            <a:pPr algn="ctr"/>
            <a:r>
              <a:rPr lang="tr-TR" dirty="0" smtClean="0"/>
              <a:t>Çalışmada kullanılan kayıtların örnekleri </a:t>
            </a:r>
          </a:p>
          <a:p>
            <a:pPr algn="ctr"/>
            <a:r>
              <a:rPr lang="tr-TR" dirty="0" smtClean="0"/>
              <a:t>(02.04.2008 14:52:25 Muğla-Merkez M:2.4)</a:t>
            </a:r>
            <a:endParaRPr lang="tr-TR" dirty="0"/>
          </a:p>
        </p:txBody>
      </p:sp>
      <p:pic>
        <p:nvPicPr>
          <p:cNvPr id="2050" name="Picture 2" descr="C:\Users\toshiba\Desktop\okulmasaustu\kullanılan sismogram örnek\02042008_145225_Muğlamerkez_M24.jpg"/>
          <p:cNvPicPr>
            <a:picLocks noChangeAspect="1" noChangeArrowheads="1"/>
          </p:cNvPicPr>
          <p:nvPr/>
        </p:nvPicPr>
        <p:blipFill>
          <a:blip r:embed="rId2" cstate="print"/>
          <a:srcRect/>
          <a:stretch>
            <a:fillRect/>
          </a:stretch>
        </p:blipFill>
        <p:spPr bwMode="auto">
          <a:xfrm>
            <a:off x="1214414" y="428604"/>
            <a:ext cx="6905625" cy="5610225"/>
          </a:xfrm>
          <a:prstGeom prst="rect">
            <a:avLst/>
          </a:prstGeom>
          <a:noFill/>
        </p:spPr>
      </p:pic>
    </p:spTree>
  </p:cSld>
  <p:clrMapOvr>
    <a:masterClrMapping/>
  </p:clrMapOvr>
  <p:transition>
    <p:circl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Dikdörtgen"/>
          <p:cNvSpPr/>
          <p:nvPr/>
        </p:nvSpPr>
        <p:spPr>
          <a:xfrm>
            <a:off x="2571736" y="6211669"/>
            <a:ext cx="4531753" cy="646331"/>
          </a:xfrm>
          <a:prstGeom prst="rect">
            <a:avLst/>
          </a:prstGeom>
        </p:spPr>
        <p:txBody>
          <a:bodyPr wrap="none">
            <a:spAutoFit/>
          </a:bodyPr>
          <a:lstStyle/>
          <a:p>
            <a:pPr algn="ctr"/>
            <a:r>
              <a:rPr lang="tr-TR" dirty="0" smtClean="0"/>
              <a:t>Çalışmada kullanılan kayıtların örnekleri </a:t>
            </a:r>
          </a:p>
          <a:p>
            <a:pPr algn="ctr"/>
            <a:r>
              <a:rPr lang="tr-TR" dirty="0" smtClean="0"/>
              <a:t>(02.12.2008 10:18:46 Muğla-Merkez M:2.7)</a:t>
            </a:r>
            <a:endParaRPr lang="tr-TR" dirty="0"/>
          </a:p>
        </p:txBody>
      </p:sp>
      <p:pic>
        <p:nvPicPr>
          <p:cNvPr id="3075" name="Picture 3" descr="C:\Users\toshiba\Desktop\okulmasaustu\kullanılan sismogram örnek\02122008_101846_MuğlaMerkez_M27.jpg"/>
          <p:cNvPicPr>
            <a:picLocks noChangeAspect="1" noChangeArrowheads="1"/>
          </p:cNvPicPr>
          <p:nvPr/>
        </p:nvPicPr>
        <p:blipFill>
          <a:blip r:embed="rId3" cstate="print"/>
          <a:srcRect/>
          <a:stretch>
            <a:fillRect/>
          </a:stretch>
        </p:blipFill>
        <p:spPr bwMode="auto">
          <a:xfrm>
            <a:off x="1214414" y="500042"/>
            <a:ext cx="7072362" cy="5663800"/>
          </a:xfrm>
          <a:prstGeom prst="rect">
            <a:avLst/>
          </a:prstGeom>
          <a:noFill/>
        </p:spPr>
      </p:pic>
    </p:spTree>
  </p:cSld>
  <p:clrMapOvr>
    <a:masterClrMapping/>
  </p:clrMapOvr>
  <p:transition>
    <p:circl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Dikdörtgen"/>
          <p:cNvSpPr/>
          <p:nvPr/>
        </p:nvSpPr>
        <p:spPr>
          <a:xfrm>
            <a:off x="2500298" y="6072206"/>
            <a:ext cx="4499437" cy="646331"/>
          </a:xfrm>
          <a:prstGeom prst="rect">
            <a:avLst/>
          </a:prstGeom>
        </p:spPr>
        <p:txBody>
          <a:bodyPr wrap="none">
            <a:spAutoFit/>
          </a:bodyPr>
          <a:lstStyle/>
          <a:p>
            <a:pPr algn="ctr"/>
            <a:r>
              <a:rPr lang="tr-TR" dirty="0" smtClean="0"/>
              <a:t>Çalışmada kullanılan kayıtların örnekleri</a:t>
            </a:r>
          </a:p>
          <a:p>
            <a:pPr algn="ctr"/>
            <a:r>
              <a:rPr lang="tr-TR" dirty="0" smtClean="0"/>
              <a:t>(07.06.2008 15:01:48 Muğla-Merkez M:3.0)</a:t>
            </a:r>
          </a:p>
        </p:txBody>
      </p:sp>
      <p:pic>
        <p:nvPicPr>
          <p:cNvPr id="4098" name="Picture 2" descr="C:\Users\toshiba\Desktop\okulmasaustu\kullanılan sismogram örnek\07062008_150148_MuğlaMerkez_M30.jpg"/>
          <p:cNvPicPr>
            <a:picLocks noChangeAspect="1" noChangeArrowheads="1"/>
          </p:cNvPicPr>
          <p:nvPr/>
        </p:nvPicPr>
        <p:blipFill>
          <a:blip r:embed="rId2" cstate="print"/>
          <a:srcRect/>
          <a:stretch>
            <a:fillRect/>
          </a:stretch>
        </p:blipFill>
        <p:spPr bwMode="auto">
          <a:xfrm>
            <a:off x="1357290" y="500042"/>
            <a:ext cx="6781800" cy="5610225"/>
          </a:xfrm>
          <a:prstGeom prst="rect">
            <a:avLst/>
          </a:prstGeom>
          <a:noFill/>
        </p:spPr>
      </p:pic>
    </p:spTree>
  </p:cSld>
  <p:clrMapOvr>
    <a:masterClrMapping/>
  </p:clrMapOvr>
  <p:transition>
    <p:circl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85720" y="3000372"/>
            <a:ext cx="8686800" cy="1214446"/>
          </a:xfrm>
        </p:spPr>
        <p:txBody>
          <a:bodyPr>
            <a:normAutofit/>
          </a:bodyPr>
          <a:lstStyle/>
          <a:p>
            <a:pPr algn="ctr"/>
            <a:r>
              <a:rPr lang="tr-TR" dirty="0" smtClean="0">
                <a:solidFill>
                  <a:srgbClr val="C00000"/>
                </a:solidFill>
                <a:latin typeface="Arial Black" pitchFamily="34" charset="0"/>
              </a:rPr>
              <a:t>A</a:t>
            </a:r>
            <a:r>
              <a:rPr lang="tr-TR" baseline="-25000" dirty="0" smtClean="0">
                <a:solidFill>
                  <a:srgbClr val="C00000"/>
                </a:solidFill>
                <a:latin typeface="Arial Black" pitchFamily="34" charset="0"/>
              </a:rPr>
              <a:t>s</a:t>
            </a:r>
            <a:r>
              <a:rPr lang="tr-TR" dirty="0" smtClean="0">
                <a:solidFill>
                  <a:srgbClr val="C00000"/>
                </a:solidFill>
                <a:latin typeface="Arial Black" pitchFamily="34" charset="0"/>
              </a:rPr>
              <a:t> / </a:t>
            </a:r>
            <a:r>
              <a:rPr lang="tr-TR" dirty="0" err="1" smtClean="0">
                <a:solidFill>
                  <a:srgbClr val="C00000"/>
                </a:solidFill>
                <a:latin typeface="Arial Black" pitchFamily="34" charset="0"/>
              </a:rPr>
              <a:t>A</a:t>
            </a:r>
            <a:r>
              <a:rPr lang="tr-TR" baseline="-25000" dirty="0" err="1" smtClean="0">
                <a:solidFill>
                  <a:srgbClr val="C00000"/>
                </a:solidFill>
                <a:latin typeface="Arial Black" pitchFamily="34" charset="0"/>
              </a:rPr>
              <a:t>p</a:t>
            </a:r>
            <a:r>
              <a:rPr lang="tr-TR" dirty="0" smtClean="0">
                <a:solidFill>
                  <a:srgbClr val="C00000"/>
                </a:solidFill>
                <a:latin typeface="Arial Black" pitchFamily="34" charset="0"/>
              </a:rPr>
              <a:t> - </a:t>
            </a:r>
            <a:r>
              <a:rPr lang="tr-TR" cap="none" dirty="0" err="1" smtClean="0">
                <a:solidFill>
                  <a:srgbClr val="C00000"/>
                </a:solidFill>
                <a:latin typeface="Arial Black" pitchFamily="34" charset="0"/>
              </a:rPr>
              <a:t>logS</a:t>
            </a:r>
            <a:r>
              <a:rPr lang="tr-TR" cap="none" dirty="0" smtClean="0">
                <a:solidFill>
                  <a:srgbClr val="C00000"/>
                </a:solidFill>
                <a:latin typeface="Arial Black" pitchFamily="34" charset="0"/>
              </a:rPr>
              <a:t> İLE KARŞILAŞTIRILMASI</a:t>
            </a:r>
            <a:endParaRPr lang="tr-TR" dirty="0">
              <a:solidFill>
                <a:srgbClr val="C00000"/>
              </a:solidFill>
              <a:latin typeface="Arial Black" pitchFamily="34" charset="0"/>
            </a:endParaRPr>
          </a:p>
        </p:txBody>
      </p:sp>
    </p:spTree>
  </p:cSld>
  <p:clrMapOvr>
    <a:masterClrMapping/>
  </p:clrMapOvr>
  <p:transition>
    <p:circl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kutusu"/>
          <p:cNvSpPr txBox="1"/>
          <p:nvPr/>
        </p:nvSpPr>
        <p:spPr>
          <a:xfrm>
            <a:off x="2285984" y="6286520"/>
            <a:ext cx="5857948" cy="369332"/>
          </a:xfrm>
          <a:prstGeom prst="rect">
            <a:avLst/>
          </a:prstGeom>
          <a:noFill/>
        </p:spPr>
        <p:txBody>
          <a:bodyPr wrap="square" rtlCol="0">
            <a:spAutoFit/>
          </a:bodyPr>
          <a:lstStyle/>
          <a:p>
            <a:r>
              <a:rPr lang="tr-TR" dirty="0" smtClean="0"/>
              <a:t>2008060715 kaydının genlik okuma işlemi</a:t>
            </a:r>
            <a:endParaRPr lang="tr-TR" dirty="0"/>
          </a:p>
        </p:txBody>
      </p:sp>
      <p:pic>
        <p:nvPicPr>
          <p:cNvPr id="5122" name="Picture 2" descr="C:\Users\toshiba\Desktop\okulmasaustu\kullanılan sismogram örnek\2008060715_genlik_okuma.jpg"/>
          <p:cNvPicPr>
            <a:picLocks noChangeAspect="1" noChangeArrowheads="1"/>
          </p:cNvPicPr>
          <p:nvPr/>
        </p:nvPicPr>
        <p:blipFill>
          <a:blip r:embed="rId2" cstate="print"/>
          <a:srcRect/>
          <a:stretch>
            <a:fillRect/>
          </a:stretch>
        </p:blipFill>
        <p:spPr bwMode="auto">
          <a:xfrm>
            <a:off x="1214414" y="357166"/>
            <a:ext cx="6643734" cy="5958813"/>
          </a:xfrm>
          <a:prstGeom prst="rect">
            <a:avLst/>
          </a:prstGeom>
          <a:noFill/>
        </p:spPr>
      </p:pic>
    </p:spTree>
  </p:cSld>
  <p:clrMapOvr>
    <a:masterClrMapping/>
  </p:clrMapOvr>
  <p:transition>
    <p:circl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2214546" y="6072206"/>
            <a:ext cx="4354462" cy="369332"/>
          </a:xfrm>
          <a:prstGeom prst="rect">
            <a:avLst/>
          </a:prstGeom>
        </p:spPr>
        <p:txBody>
          <a:bodyPr wrap="none">
            <a:spAutoFit/>
          </a:bodyPr>
          <a:lstStyle/>
          <a:p>
            <a:r>
              <a:rPr lang="tr-TR" dirty="0" smtClean="0"/>
              <a:t>2008013110 kaydının genlik okuma işlemi</a:t>
            </a:r>
            <a:endParaRPr lang="tr-TR" dirty="0"/>
          </a:p>
        </p:txBody>
      </p:sp>
      <p:pic>
        <p:nvPicPr>
          <p:cNvPr id="6147" name="Picture 3" descr="C:\Users\toshiba\Desktop\okulmasaustu\kullanılan sismogram örnek\2008013110_genlik okuma.jpg"/>
          <p:cNvPicPr>
            <a:picLocks noChangeAspect="1" noChangeArrowheads="1"/>
          </p:cNvPicPr>
          <p:nvPr/>
        </p:nvPicPr>
        <p:blipFill>
          <a:blip r:embed="rId2" cstate="print"/>
          <a:srcRect/>
          <a:stretch>
            <a:fillRect/>
          </a:stretch>
        </p:blipFill>
        <p:spPr bwMode="auto">
          <a:xfrm>
            <a:off x="1214414" y="214290"/>
            <a:ext cx="6569758" cy="5684852"/>
          </a:xfrm>
          <a:prstGeom prst="rect">
            <a:avLst/>
          </a:prstGeom>
          <a:noFill/>
        </p:spPr>
      </p:pic>
    </p:spTree>
  </p:cSld>
  <p:clrMapOvr>
    <a:masterClrMapping/>
  </p:clrMapOvr>
  <p:transition>
    <p:circl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2214546" y="6143644"/>
            <a:ext cx="4387932" cy="369332"/>
          </a:xfrm>
          <a:prstGeom prst="rect">
            <a:avLst/>
          </a:prstGeom>
        </p:spPr>
        <p:txBody>
          <a:bodyPr wrap="none">
            <a:spAutoFit/>
          </a:bodyPr>
          <a:lstStyle/>
          <a:p>
            <a:r>
              <a:rPr lang="tr-TR" dirty="0" smtClean="0"/>
              <a:t>2008042809 kaydının genlik okuma işlemi</a:t>
            </a:r>
            <a:endParaRPr lang="tr-TR" dirty="0"/>
          </a:p>
        </p:txBody>
      </p:sp>
      <p:pic>
        <p:nvPicPr>
          <p:cNvPr id="2" name="Picture 2" descr="C:\Users\toshiba\Desktop\okulmasaustu\kullanılan sismogram örnek\2008042809_genlikokuma.jpg"/>
          <p:cNvPicPr>
            <a:picLocks noChangeAspect="1" noChangeArrowheads="1"/>
          </p:cNvPicPr>
          <p:nvPr/>
        </p:nvPicPr>
        <p:blipFill>
          <a:blip r:embed="rId2" cstate="print"/>
          <a:srcRect/>
          <a:stretch>
            <a:fillRect/>
          </a:stretch>
        </p:blipFill>
        <p:spPr bwMode="auto">
          <a:xfrm>
            <a:off x="785786" y="214290"/>
            <a:ext cx="7929618" cy="5871056"/>
          </a:xfrm>
          <a:prstGeom prst="rect">
            <a:avLst/>
          </a:prstGeom>
          <a:noFill/>
        </p:spPr>
      </p:pic>
    </p:spTree>
  </p:cSld>
  <p:clrMapOvr>
    <a:masterClrMapping/>
  </p:clrMapOvr>
  <p:transition>
    <p:circl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ctr"/>
            <a:r>
              <a:rPr lang="tr-TR" b="1" dirty="0" smtClean="0">
                <a:solidFill>
                  <a:srgbClr val="C00000"/>
                </a:solidFill>
                <a:latin typeface="Arial Black" pitchFamily="34" charset="0"/>
              </a:rPr>
              <a:t>AMAÇ</a:t>
            </a:r>
            <a:endParaRPr lang="tr-TR" dirty="0">
              <a:solidFill>
                <a:srgbClr val="C00000"/>
              </a:solidFill>
              <a:latin typeface="Arial Black" pitchFamily="34" charset="0"/>
            </a:endParaRPr>
          </a:p>
        </p:txBody>
      </p:sp>
      <p:sp>
        <p:nvSpPr>
          <p:cNvPr id="3" name="2 İçerik Yer Tutucusu"/>
          <p:cNvSpPr>
            <a:spLocks noGrp="1"/>
          </p:cNvSpPr>
          <p:nvPr>
            <p:ph idx="1"/>
          </p:nvPr>
        </p:nvSpPr>
        <p:spPr>
          <a:xfrm>
            <a:off x="285720" y="1857364"/>
            <a:ext cx="8686800" cy="4525963"/>
          </a:xfrm>
        </p:spPr>
        <p:txBody>
          <a:bodyPr>
            <a:normAutofit/>
          </a:bodyPr>
          <a:lstStyle/>
          <a:p>
            <a:pPr marL="0" indent="0" algn="just">
              <a:buNone/>
            </a:pPr>
            <a:r>
              <a:rPr lang="tr-TR" dirty="0" smtClean="0">
                <a:solidFill>
                  <a:schemeClr val="tx1"/>
                </a:solidFill>
              </a:rPr>
              <a:t>Bu çalışmada; Güney Ege’de, Muğla-Aydın arasında kalan bölgede oluşan sismik olayların kaynak tipinin belirlenmesi amaçlanmaktadır.</a:t>
            </a:r>
            <a:endParaRPr lang="tr-TR" dirty="0">
              <a:solidFill>
                <a:schemeClr val="tx1"/>
              </a:solidFill>
            </a:endParaRPr>
          </a:p>
        </p:txBody>
      </p:sp>
    </p:spTree>
  </p:cSld>
  <p:clrMapOvr>
    <a:masterClrMapping/>
  </p:clrMapOvr>
  <p:transition>
    <p:circl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o"/>
          <p:cNvGraphicFramePr>
            <a:graphicFrameLocks noGrp="1"/>
          </p:cNvGraphicFramePr>
          <p:nvPr/>
        </p:nvGraphicFramePr>
        <p:xfrm>
          <a:off x="1000100" y="428604"/>
          <a:ext cx="7429552" cy="5643594"/>
        </p:xfrm>
        <a:graphic>
          <a:graphicData uri="http://schemas.openxmlformats.org/drawingml/2006/table">
            <a:tbl>
              <a:tblPr/>
              <a:tblGrid>
                <a:gridCol w="849092"/>
                <a:gridCol w="849092"/>
                <a:gridCol w="610284"/>
                <a:gridCol w="610284"/>
                <a:gridCol w="597017"/>
                <a:gridCol w="623551"/>
                <a:gridCol w="570483"/>
                <a:gridCol w="451080"/>
                <a:gridCol w="557217"/>
                <a:gridCol w="504150"/>
                <a:gridCol w="623551"/>
                <a:gridCol w="583751"/>
              </a:tblGrid>
              <a:tr h="256527">
                <a:tc rowSpan="2">
                  <a:txBody>
                    <a:bodyPr/>
                    <a:lstStyle/>
                    <a:p>
                      <a:pPr algn="ctr" fontAlgn="ctr"/>
                      <a:r>
                        <a:rPr lang="tr-TR" sz="1200" b="1" i="0" u="none" strike="noStrike" dirty="0">
                          <a:solidFill>
                            <a:srgbClr val="000000"/>
                          </a:solidFill>
                          <a:latin typeface="Times New Roman"/>
                        </a:rPr>
                        <a:t>TARİH </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tr-TR" sz="1200" b="1" i="0" u="none" strike="noStrike">
                          <a:solidFill>
                            <a:srgbClr val="000000"/>
                          </a:solidFill>
                          <a:latin typeface="Times New Roman"/>
                        </a:rPr>
                        <a:t>ZAMAN (GMT) </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tr-TR" sz="1200" b="1" i="0" u="none" strike="noStrike">
                          <a:solidFill>
                            <a:srgbClr val="000000"/>
                          </a:solidFill>
                          <a:latin typeface="Times New Roman"/>
                        </a:rPr>
                        <a:t>BODT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tr-TR"/>
                    </a:p>
                  </a:txBody>
                  <a:tcPr/>
                </a:tc>
                <a:tc gridSpan="2">
                  <a:txBody>
                    <a:bodyPr/>
                    <a:lstStyle/>
                    <a:p>
                      <a:pPr algn="ctr" fontAlgn="ctr"/>
                      <a:r>
                        <a:rPr lang="tr-TR" sz="1200" b="1" i="0" u="none" strike="noStrike">
                          <a:solidFill>
                            <a:srgbClr val="000000"/>
                          </a:solidFill>
                          <a:latin typeface="Times New Roman"/>
                        </a:rPr>
                        <a:t>DALT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tr-TR"/>
                    </a:p>
                  </a:txBody>
                  <a:tcPr/>
                </a:tc>
                <a:tc gridSpan="2">
                  <a:txBody>
                    <a:bodyPr/>
                    <a:lstStyle/>
                    <a:p>
                      <a:pPr algn="ctr" fontAlgn="ctr"/>
                      <a:r>
                        <a:rPr lang="tr-TR" sz="1200" b="1" i="0" u="none" strike="noStrike">
                          <a:solidFill>
                            <a:srgbClr val="000000"/>
                          </a:solidFill>
                          <a:latin typeface="Times New Roman"/>
                        </a:rPr>
                        <a:t>DAT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tr-TR"/>
                    </a:p>
                  </a:txBody>
                  <a:tcPr/>
                </a:tc>
                <a:tc gridSpan="2">
                  <a:txBody>
                    <a:bodyPr/>
                    <a:lstStyle/>
                    <a:p>
                      <a:pPr algn="ctr" fontAlgn="ctr"/>
                      <a:r>
                        <a:rPr lang="tr-TR" sz="1200" b="1" i="0" u="none" strike="noStrike">
                          <a:solidFill>
                            <a:srgbClr val="000000"/>
                          </a:solidFill>
                          <a:latin typeface="Times New Roman"/>
                        </a:rPr>
                        <a:t>MLSB</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tr-TR"/>
                    </a:p>
                  </a:txBody>
                  <a:tcPr/>
                </a:tc>
                <a:tc gridSpan="2">
                  <a:txBody>
                    <a:bodyPr/>
                    <a:lstStyle/>
                    <a:p>
                      <a:pPr algn="ctr" fontAlgn="ctr"/>
                      <a:r>
                        <a:rPr lang="tr-TR" sz="1200" b="1" i="0" u="none" strike="noStrike">
                          <a:solidFill>
                            <a:srgbClr val="000000"/>
                          </a:solidFill>
                          <a:latin typeface="Times New Roman"/>
                        </a:rPr>
                        <a:t>YER</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tr-TR"/>
                    </a:p>
                  </a:txBody>
                  <a:tcPr/>
                </a:tc>
              </a:tr>
              <a:tr h="256527">
                <a:tc vMerge="1">
                  <a:txBody>
                    <a:bodyPr/>
                    <a:lstStyle/>
                    <a:p>
                      <a:endParaRPr lang="tr-TR"/>
                    </a:p>
                  </a:txBody>
                  <a:tcPr/>
                </a:tc>
                <a:tc vMerge="1">
                  <a:txBody>
                    <a:bodyPr/>
                    <a:lstStyle/>
                    <a:p>
                      <a:endParaRPr lang="tr-TR"/>
                    </a:p>
                  </a:txBody>
                  <a:tcPr/>
                </a:tc>
                <a:tc>
                  <a:txBody>
                    <a:bodyPr/>
                    <a:lstStyle/>
                    <a:p>
                      <a:pPr algn="ctr" fontAlgn="ctr"/>
                      <a:r>
                        <a:rPr lang="tr-TR" sz="1200" b="1" i="0" u="none" strike="noStrike">
                          <a:solidFill>
                            <a:srgbClr val="000000"/>
                          </a:solidFill>
                          <a:latin typeface="Times New Roman"/>
                        </a:rPr>
                        <a:t>As/Ap</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1" i="0" u="none" strike="noStrike">
                          <a:solidFill>
                            <a:srgbClr val="000000"/>
                          </a:solidFill>
                          <a:latin typeface="Times New Roman"/>
                        </a:rPr>
                        <a:t>logS</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1" i="0" u="none" strike="noStrike">
                          <a:solidFill>
                            <a:srgbClr val="000000"/>
                          </a:solidFill>
                          <a:latin typeface="Times New Roman"/>
                        </a:rPr>
                        <a:t>As/Ap</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1" i="0" u="none" strike="noStrike">
                          <a:solidFill>
                            <a:srgbClr val="000000"/>
                          </a:solidFill>
                          <a:latin typeface="Times New Roman"/>
                        </a:rPr>
                        <a:t>logS</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1" i="0" u="none" strike="noStrike">
                          <a:solidFill>
                            <a:srgbClr val="000000"/>
                          </a:solidFill>
                          <a:latin typeface="Times New Roman"/>
                        </a:rPr>
                        <a:t>As/Ap</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1" i="0" u="none" strike="noStrike">
                          <a:solidFill>
                            <a:srgbClr val="000000"/>
                          </a:solidFill>
                          <a:latin typeface="Times New Roman"/>
                        </a:rPr>
                        <a:t>logS</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1" i="0" u="none" strike="noStrike">
                          <a:solidFill>
                            <a:srgbClr val="000000"/>
                          </a:solidFill>
                          <a:latin typeface="Times New Roman"/>
                        </a:rPr>
                        <a:t>As/Ap</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1" i="0" u="none" strike="noStrike">
                          <a:solidFill>
                            <a:srgbClr val="000000"/>
                          </a:solidFill>
                          <a:latin typeface="Times New Roman"/>
                        </a:rPr>
                        <a:t>logS</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1" i="0" u="none" strike="noStrike">
                          <a:solidFill>
                            <a:srgbClr val="000000"/>
                          </a:solidFill>
                          <a:latin typeface="Times New Roman"/>
                        </a:rPr>
                        <a:t>As/Ap</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1" i="0" u="none" strike="noStrike">
                          <a:solidFill>
                            <a:srgbClr val="000000"/>
                          </a:solidFill>
                          <a:latin typeface="Times New Roman"/>
                        </a:rPr>
                        <a:t>logS</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56527">
                <a:tc>
                  <a:txBody>
                    <a:bodyPr/>
                    <a:lstStyle/>
                    <a:p>
                      <a:pPr algn="ctr" fontAlgn="ctr"/>
                      <a:r>
                        <a:rPr lang="tr-TR" sz="1200" b="0" i="0" u="none" strike="noStrike">
                          <a:solidFill>
                            <a:srgbClr val="000000"/>
                          </a:solidFill>
                          <a:latin typeface="Times New Roman"/>
                        </a:rPr>
                        <a:t>08.01.2008</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10:23:37.13 </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1.08</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2.73</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D0D0D"/>
                          </a:solidFill>
                          <a:latin typeface="Times New Roman"/>
                        </a:rPr>
                        <a:t>1.96</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D0D0D"/>
                          </a:solidFill>
                          <a:latin typeface="Times New Roman"/>
                        </a:rPr>
                        <a:t>2.99</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D0D0D"/>
                          </a:solidFill>
                          <a:latin typeface="Times New Roman"/>
                        </a:rPr>
                        <a:t>2.54</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D0D0D"/>
                          </a:solidFill>
                          <a:latin typeface="Times New Roman"/>
                        </a:rPr>
                        <a:t>4.07</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56527">
                <a:tc>
                  <a:txBody>
                    <a:bodyPr/>
                    <a:lstStyle/>
                    <a:p>
                      <a:pPr algn="ctr" fontAlgn="ctr"/>
                      <a:r>
                        <a:rPr lang="tr-TR" sz="1200" b="0" i="0" u="none" strike="noStrike">
                          <a:solidFill>
                            <a:srgbClr val="000000"/>
                          </a:solidFill>
                          <a:latin typeface="Times New Roman"/>
                        </a:rPr>
                        <a:t>11.01.2008</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15:29:08.85 </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1.54</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2.90</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D0D0D"/>
                          </a:solidFill>
                          <a:latin typeface="Times New Roman"/>
                        </a:rPr>
                        <a:t>1.90</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3.12</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D0D0D"/>
                          </a:solidFill>
                          <a:latin typeface="Times New Roman"/>
                        </a:rPr>
                        <a:t>1.52</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3.92</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56527">
                <a:tc>
                  <a:txBody>
                    <a:bodyPr/>
                    <a:lstStyle/>
                    <a:p>
                      <a:pPr algn="ctr" fontAlgn="ctr"/>
                      <a:r>
                        <a:rPr lang="tr-TR" sz="1200" b="0" i="0" u="none" strike="noStrike">
                          <a:solidFill>
                            <a:srgbClr val="000000"/>
                          </a:solidFill>
                          <a:latin typeface="Times New Roman"/>
                        </a:rPr>
                        <a:t>13.01.2008</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10:00:58.07 </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1.22</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2.77</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D0D0D"/>
                          </a:solidFill>
                          <a:latin typeface="Times New Roman"/>
                        </a:rPr>
                        <a:t>1.76</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3.03</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D0D0D"/>
                          </a:solidFill>
                          <a:latin typeface="Times New Roman"/>
                        </a:rPr>
                        <a:t>1.53</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3.77</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56527">
                <a:tc>
                  <a:txBody>
                    <a:bodyPr/>
                    <a:lstStyle/>
                    <a:p>
                      <a:pPr algn="ctr" fontAlgn="ctr"/>
                      <a:r>
                        <a:rPr lang="tr-TR" sz="1200" b="0" i="0" u="none" strike="noStrike">
                          <a:solidFill>
                            <a:srgbClr val="000000"/>
                          </a:solidFill>
                          <a:latin typeface="Times New Roman"/>
                        </a:rPr>
                        <a:t>13.01.2008</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13:01:07.35 </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2.67</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2.88</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D0D0D"/>
                          </a:solidFill>
                          <a:latin typeface="Times New Roman"/>
                        </a:rPr>
                        <a:t>2.28</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3.01</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D0D0D"/>
                          </a:solidFill>
                          <a:latin typeface="Times New Roman"/>
                        </a:rPr>
                        <a:t>1.92</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3.75</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56527">
                <a:tc>
                  <a:txBody>
                    <a:bodyPr/>
                    <a:lstStyle/>
                    <a:p>
                      <a:pPr algn="ctr" fontAlgn="ctr"/>
                      <a:r>
                        <a:rPr lang="tr-TR" sz="1200" b="0" i="0" u="none" strike="noStrike">
                          <a:solidFill>
                            <a:srgbClr val="000000"/>
                          </a:solidFill>
                          <a:latin typeface="Times New Roman"/>
                        </a:rPr>
                        <a:t>03.02.2008</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15:59:41.78 </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1.57</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2.82</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D0D0D"/>
                          </a:solidFill>
                          <a:latin typeface="Times New Roman"/>
                        </a:rPr>
                        <a:t>1.79</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2.86</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D0D0D"/>
                          </a:solidFill>
                          <a:latin typeface="Times New Roman"/>
                        </a:rPr>
                        <a:t>2.18</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4.02</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56527">
                <a:tc>
                  <a:txBody>
                    <a:bodyPr/>
                    <a:lstStyle/>
                    <a:p>
                      <a:pPr algn="ctr" fontAlgn="ctr"/>
                      <a:r>
                        <a:rPr lang="tr-TR" sz="1200" b="0" i="0" u="none" strike="noStrike">
                          <a:solidFill>
                            <a:srgbClr val="000000"/>
                          </a:solidFill>
                          <a:latin typeface="Times New Roman"/>
                        </a:rPr>
                        <a:t>04.02.2008</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16:00:03.31 </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1.36</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3.18</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D0D0D"/>
                          </a:solidFill>
                          <a:latin typeface="Times New Roman"/>
                        </a:rPr>
                        <a:t>1.52</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3.17</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D0D0D"/>
                          </a:solidFill>
                          <a:latin typeface="Times New Roman"/>
                        </a:rPr>
                        <a:t>1.39</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4.09</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56527">
                <a:tc>
                  <a:txBody>
                    <a:bodyPr/>
                    <a:lstStyle/>
                    <a:p>
                      <a:pPr algn="ctr" fontAlgn="ctr"/>
                      <a:r>
                        <a:rPr lang="tr-TR" sz="1200" b="0" i="0" u="none" strike="noStrike">
                          <a:solidFill>
                            <a:srgbClr val="000000"/>
                          </a:solidFill>
                          <a:latin typeface="Times New Roman"/>
                        </a:rPr>
                        <a:t>06.02.2008</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10:18:49.14 </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0.68</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3.05</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0.44</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2.78</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D0D0D"/>
                          </a:solidFill>
                          <a:latin typeface="Times New Roman"/>
                        </a:rPr>
                        <a:t>0.74</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3.78</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56527">
                <a:tc>
                  <a:txBody>
                    <a:bodyPr/>
                    <a:lstStyle/>
                    <a:p>
                      <a:pPr algn="ctr" fontAlgn="ctr"/>
                      <a:r>
                        <a:rPr lang="tr-TR" sz="1200" b="0" i="0" u="none" strike="noStrike">
                          <a:solidFill>
                            <a:srgbClr val="000000"/>
                          </a:solidFill>
                          <a:latin typeface="Times New Roman"/>
                        </a:rPr>
                        <a:t>11.02.2008</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10:37:24.58 </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1.19</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3.12</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0.60</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2.90</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D0D0D"/>
                          </a:solidFill>
                          <a:latin typeface="Times New Roman"/>
                        </a:rPr>
                        <a:t>1.38</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3.82</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56527">
                <a:tc>
                  <a:txBody>
                    <a:bodyPr/>
                    <a:lstStyle/>
                    <a:p>
                      <a:pPr algn="ctr" fontAlgn="ctr"/>
                      <a:r>
                        <a:rPr lang="tr-TR" sz="1200" b="0" i="0" u="none" strike="noStrike">
                          <a:solidFill>
                            <a:srgbClr val="000000"/>
                          </a:solidFill>
                          <a:latin typeface="Times New Roman"/>
                        </a:rPr>
                        <a:t>12.02.2008</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10:15:22.67 </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0.81</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3.16</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1.59</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3.14</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D0D0D"/>
                          </a:solidFill>
                          <a:latin typeface="Times New Roman"/>
                        </a:rPr>
                        <a:t>2.09</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4.20</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56527">
                <a:tc>
                  <a:txBody>
                    <a:bodyPr/>
                    <a:lstStyle/>
                    <a:p>
                      <a:pPr algn="ctr" fontAlgn="ctr"/>
                      <a:r>
                        <a:rPr lang="tr-TR" sz="1200" b="0" i="0" u="none" strike="noStrike">
                          <a:solidFill>
                            <a:srgbClr val="000000"/>
                          </a:solidFill>
                          <a:latin typeface="Times New Roman"/>
                        </a:rPr>
                        <a:t>16.02.2008</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10:39:02.89 </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1.71</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3.00</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1.33</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2.83</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D0D0D"/>
                          </a:solidFill>
                          <a:latin typeface="Times New Roman"/>
                        </a:rPr>
                        <a:t>1.46</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2.90</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D0D0D"/>
                          </a:solidFill>
                          <a:latin typeface="Times New Roman"/>
                        </a:rPr>
                        <a:t>1.50</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3.87</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56527">
                <a:tc>
                  <a:txBody>
                    <a:bodyPr/>
                    <a:lstStyle/>
                    <a:p>
                      <a:pPr algn="ctr" fontAlgn="ctr"/>
                      <a:r>
                        <a:rPr lang="tr-TR" sz="1200" b="0" i="0" u="none" strike="noStrike">
                          <a:solidFill>
                            <a:srgbClr val="000000"/>
                          </a:solidFill>
                          <a:latin typeface="Times New Roman"/>
                        </a:rPr>
                        <a:t>08.05.2008</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09:25:59.89 </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2.93</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3.02</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D0D0D"/>
                          </a:solidFill>
                          <a:latin typeface="Times New Roman"/>
                        </a:rPr>
                        <a:t>3.06</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2.75</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D0D0D"/>
                          </a:solidFill>
                          <a:latin typeface="Times New Roman"/>
                        </a:rPr>
                        <a:t>2.39</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3.90</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56527">
                <a:tc>
                  <a:txBody>
                    <a:bodyPr/>
                    <a:lstStyle/>
                    <a:p>
                      <a:pPr algn="ctr" fontAlgn="ctr"/>
                      <a:r>
                        <a:rPr lang="tr-TR" sz="1200" b="0" i="0" u="none" strike="noStrike">
                          <a:solidFill>
                            <a:srgbClr val="000000"/>
                          </a:solidFill>
                          <a:latin typeface="Times New Roman"/>
                        </a:rPr>
                        <a:t>19.05.2008</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09:07:33.30 </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1.33</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2.90</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D0D0D"/>
                          </a:solidFill>
                          <a:latin typeface="Times New Roman"/>
                        </a:rPr>
                        <a:t>1.55</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2.82</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D0D0D"/>
                          </a:solidFill>
                          <a:latin typeface="Times New Roman"/>
                        </a:rPr>
                        <a:t>2.64</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3.90</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56527">
                <a:tc>
                  <a:txBody>
                    <a:bodyPr/>
                    <a:lstStyle/>
                    <a:p>
                      <a:pPr algn="ctr" fontAlgn="ctr"/>
                      <a:r>
                        <a:rPr lang="tr-TR" sz="1200" b="0" i="0" u="none" strike="noStrike">
                          <a:solidFill>
                            <a:srgbClr val="000000"/>
                          </a:solidFill>
                          <a:latin typeface="Times New Roman"/>
                        </a:rPr>
                        <a:t>23.05.2008</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15:03:34.83 </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1.73</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2.99</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D0D0D"/>
                          </a:solidFill>
                          <a:latin typeface="Times New Roman"/>
                        </a:rPr>
                        <a:t>1.28</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3.06</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D0D0D"/>
                          </a:solidFill>
                          <a:latin typeface="Times New Roman"/>
                        </a:rPr>
                        <a:t>2.16</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3.90</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56527">
                <a:tc>
                  <a:txBody>
                    <a:bodyPr/>
                    <a:lstStyle/>
                    <a:p>
                      <a:pPr algn="ctr" fontAlgn="ctr"/>
                      <a:r>
                        <a:rPr lang="tr-TR" sz="1200" b="0" i="0" u="none" strike="noStrike">
                          <a:solidFill>
                            <a:srgbClr val="000000"/>
                          </a:solidFill>
                          <a:latin typeface="Times New Roman"/>
                        </a:rPr>
                        <a:t>27.05.2008</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09:22:00.65 </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1.25</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3.17</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D0D0D"/>
                          </a:solidFill>
                          <a:latin typeface="Times New Roman"/>
                        </a:rPr>
                        <a:t>1.29</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3.22</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D0D0D"/>
                          </a:solidFill>
                          <a:latin typeface="Times New Roman"/>
                        </a:rPr>
                        <a:t>0.92</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3.21</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56527">
                <a:tc>
                  <a:txBody>
                    <a:bodyPr/>
                    <a:lstStyle/>
                    <a:p>
                      <a:pPr algn="ctr" fontAlgn="ctr"/>
                      <a:r>
                        <a:rPr lang="tr-TR" sz="1200" b="0" i="0" u="none" strike="noStrike">
                          <a:solidFill>
                            <a:srgbClr val="000000"/>
                          </a:solidFill>
                          <a:latin typeface="Times New Roman"/>
                        </a:rPr>
                        <a:t>07.06.2008</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15:01:48.87 </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D0D0D"/>
                          </a:solidFill>
                          <a:latin typeface="Times New Roman"/>
                        </a:rPr>
                        <a:t>1.29</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2.76</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D0D0D"/>
                          </a:solidFill>
                          <a:latin typeface="Times New Roman"/>
                        </a:rPr>
                        <a:t>1.32</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3.03</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D0D0D"/>
                          </a:solidFill>
                          <a:latin typeface="Times New Roman"/>
                        </a:rPr>
                        <a:t>1.24</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4.00</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56527">
                <a:tc>
                  <a:txBody>
                    <a:bodyPr/>
                    <a:lstStyle/>
                    <a:p>
                      <a:pPr algn="ctr" fontAlgn="ctr"/>
                      <a:r>
                        <a:rPr lang="tr-TR" sz="1200" b="0" i="0" u="none" strike="noStrike">
                          <a:solidFill>
                            <a:srgbClr val="000000"/>
                          </a:solidFill>
                          <a:latin typeface="Times New Roman"/>
                        </a:rPr>
                        <a:t>14.06.2008</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09:20:08.73 </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2.21</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2.88</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D0D0D"/>
                          </a:solidFill>
                          <a:latin typeface="Times New Roman"/>
                        </a:rPr>
                        <a:t>1.08</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2.41</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D0D0D"/>
                          </a:solidFill>
                          <a:latin typeface="Times New Roman"/>
                        </a:rPr>
                        <a:t>0.41</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2.76</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56527">
                <a:tc>
                  <a:txBody>
                    <a:bodyPr/>
                    <a:lstStyle/>
                    <a:p>
                      <a:pPr algn="ctr" fontAlgn="ctr"/>
                      <a:r>
                        <a:rPr lang="tr-TR" sz="1200" b="0" i="0" u="none" strike="noStrike">
                          <a:solidFill>
                            <a:srgbClr val="000000"/>
                          </a:solidFill>
                          <a:latin typeface="Times New Roman"/>
                        </a:rPr>
                        <a:t>14.06.2008</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10:19:36.47 </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1.18</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2.91</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D0D0D"/>
                          </a:solidFill>
                          <a:latin typeface="Times New Roman"/>
                        </a:rPr>
                        <a:t>1.08</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2.66</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D0D0D"/>
                          </a:solidFill>
                          <a:latin typeface="Times New Roman"/>
                        </a:rPr>
                        <a:t>0.54</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3.02</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56527">
                <a:tc>
                  <a:txBody>
                    <a:bodyPr/>
                    <a:lstStyle/>
                    <a:p>
                      <a:pPr algn="ctr" fontAlgn="ctr"/>
                      <a:r>
                        <a:rPr lang="tr-TR" sz="1200" b="0" i="0" u="none" strike="noStrike">
                          <a:solidFill>
                            <a:srgbClr val="000000"/>
                          </a:solidFill>
                          <a:latin typeface="Times New Roman"/>
                        </a:rPr>
                        <a:t>21.07.2008</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09:02:30.28 </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1.08</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2.95</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D0D0D"/>
                          </a:solidFill>
                          <a:latin typeface="Times New Roman"/>
                        </a:rPr>
                        <a:t>1.62</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2.93</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D0D0D"/>
                          </a:solidFill>
                          <a:latin typeface="Times New Roman"/>
                        </a:rPr>
                        <a:t>1.85</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3.21</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D0D0D"/>
                          </a:solidFill>
                          <a:latin typeface="Times New Roman"/>
                        </a:rPr>
                        <a:t>2.72</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4.13</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56527">
                <a:tc>
                  <a:txBody>
                    <a:bodyPr/>
                    <a:lstStyle/>
                    <a:p>
                      <a:pPr algn="ctr" fontAlgn="ctr"/>
                      <a:r>
                        <a:rPr lang="tr-TR" sz="1200" b="0" i="0" u="none" strike="noStrike">
                          <a:solidFill>
                            <a:srgbClr val="000000"/>
                          </a:solidFill>
                          <a:latin typeface="Times New Roman"/>
                        </a:rPr>
                        <a:t>08.08.2008</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09:48:39.97 </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1.93</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3.02</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D0D0D"/>
                          </a:solidFill>
                          <a:latin typeface="Times New Roman"/>
                        </a:rPr>
                        <a:t>1.48</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2.56</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D0D0D"/>
                          </a:solidFill>
                          <a:latin typeface="Times New Roman"/>
                        </a:rPr>
                        <a:t>1.36</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3.01</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D0D0D"/>
                          </a:solidFill>
                          <a:latin typeface="Times New Roman"/>
                        </a:rPr>
                        <a:t>1.70</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3.72</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56527">
                <a:tc>
                  <a:txBody>
                    <a:bodyPr/>
                    <a:lstStyle/>
                    <a:p>
                      <a:pPr algn="ctr" fontAlgn="ctr"/>
                      <a:r>
                        <a:rPr lang="tr-TR" sz="1200" b="0" i="0" u="none" strike="noStrike">
                          <a:solidFill>
                            <a:srgbClr val="000000"/>
                          </a:solidFill>
                          <a:latin typeface="Times New Roman"/>
                        </a:rPr>
                        <a:t>02.12.2008</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10:18:46.34 </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dirty="0">
                          <a:solidFill>
                            <a:srgbClr val="000000"/>
                          </a:solidFill>
                          <a:latin typeface="Times New Roman"/>
                        </a:rPr>
                        <a:t>0.96</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2.94</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D0D0D"/>
                          </a:solidFill>
                          <a:latin typeface="Times New Roman"/>
                        </a:rPr>
                        <a:t>1.24</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2.69</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D0D0D"/>
                          </a:solidFill>
                          <a:latin typeface="Times New Roman"/>
                        </a:rPr>
                        <a:t>0.61</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00000"/>
                          </a:solidFill>
                          <a:latin typeface="Times New Roman"/>
                        </a:rPr>
                        <a:t>2.89</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a:solidFill>
                            <a:srgbClr val="0D0D0D"/>
                          </a:solidFill>
                          <a:latin typeface="Times New Roman"/>
                        </a:rPr>
                        <a:t>1.64</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200" b="0" i="0" u="none" strike="noStrike" dirty="0">
                          <a:solidFill>
                            <a:srgbClr val="000000"/>
                          </a:solidFill>
                          <a:latin typeface="Times New Roman"/>
                        </a:rPr>
                        <a:t>3.80</a:t>
                      </a:r>
                    </a:p>
                  </a:txBody>
                  <a:tcPr marL="9236" marR="9236" marT="9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bl>
          </a:graphicData>
        </a:graphic>
      </p:graphicFrame>
      <p:sp>
        <p:nvSpPr>
          <p:cNvPr id="4" name="3 Metin kutusu"/>
          <p:cNvSpPr txBox="1"/>
          <p:nvPr/>
        </p:nvSpPr>
        <p:spPr>
          <a:xfrm>
            <a:off x="2357422" y="6215082"/>
            <a:ext cx="5143536" cy="369332"/>
          </a:xfrm>
          <a:prstGeom prst="rect">
            <a:avLst/>
          </a:prstGeom>
          <a:noFill/>
        </p:spPr>
        <p:txBody>
          <a:bodyPr wrap="square" rtlCol="0">
            <a:spAutoFit/>
          </a:bodyPr>
          <a:lstStyle/>
          <a:p>
            <a:r>
              <a:rPr lang="tr-TR" dirty="0" smtClean="0"/>
              <a:t>Kayıtlar üzerinden okunan genlik değerleri</a:t>
            </a:r>
            <a:endParaRPr lang="tr-TR" dirty="0"/>
          </a:p>
        </p:txBody>
      </p:sp>
    </p:spTree>
  </p:cSld>
  <p:clrMapOvr>
    <a:masterClrMapping/>
  </p:clrMapOvr>
  <p:transition>
    <p:circl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p:cNvPicPr/>
          <p:nvPr/>
        </p:nvPicPr>
        <p:blipFill>
          <a:blip r:embed="rId2" cstate="print"/>
          <a:srcRect/>
          <a:stretch>
            <a:fillRect/>
          </a:stretch>
        </p:blipFill>
        <p:spPr bwMode="auto">
          <a:xfrm>
            <a:off x="1928794" y="214290"/>
            <a:ext cx="5500726" cy="6143668"/>
          </a:xfrm>
          <a:prstGeom prst="rect">
            <a:avLst/>
          </a:prstGeom>
          <a:noFill/>
          <a:ln w="9525">
            <a:noFill/>
            <a:miter lim="800000"/>
            <a:headEnd/>
            <a:tailEnd/>
          </a:ln>
        </p:spPr>
      </p:pic>
      <p:sp>
        <p:nvSpPr>
          <p:cNvPr id="3" name="2 Dikdörtgen"/>
          <p:cNvSpPr/>
          <p:nvPr/>
        </p:nvSpPr>
        <p:spPr>
          <a:xfrm>
            <a:off x="2643174" y="6286520"/>
            <a:ext cx="4373505" cy="369332"/>
          </a:xfrm>
          <a:prstGeom prst="rect">
            <a:avLst/>
          </a:prstGeom>
        </p:spPr>
        <p:txBody>
          <a:bodyPr wrap="none">
            <a:spAutoFit/>
          </a:bodyPr>
          <a:lstStyle/>
          <a:p>
            <a:r>
              <a:rPr lang="tr-TR" dirty="0" smtClean="0"/>
              <a:t>YER istasyonundaki A</a:t>
            </a:r>
            <a:r>
              <a:rPr lang="tr-TR" baseline="-25000" dirty="0" smtClean="0"/>
              <a:t>S</a:t>
            </a:r>
            <a:r>
              <a:rPr lang="tr-TR" dirty="0" smtClean="0"/>
              <a:t> / A</a:t>
            </a:r>
            <a:r>
              <a:rPr lang="tr-TR" baseline="-25000" dirty="0" smtClean="0"/>
              <a:t>P</a:t>
            </a:r>
            <a:r>
              <a:rPr lang="tr-TR" dirty="0" smtClean="0"/>
              <a:t> – </a:t>
            </a:r>
            <a:r>
              <a:rPr lang="tr-TR" dirty="0" err="1" smtClean="0"/>
              <a:t>LogS</a:t>
            </a:r>
            <a:r>
              <a:rPr lang="tr-TR" dirty="0" smtClean="0"/>
              <a:t> değişimi</a:t>
            </a:r>
            <a:endParaRPr lang="tr-TR" dirty="0"/>
          </a:p>
        </p:txBody>
      </p:sp>
    </p:spTree>
  </p:cSld>
  <p:clrMapOvr>
    <a:masterClrMapping/>
  </p:clrMapOvr>
  <p:transition>
    <p:circl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p:cNvPicPr/>
          <p:nvPr/>
        </p:nvPicPr>
        <p:blipFill>
          <a:blip r:embed="rId2" cstate="print"/>
          <a:srcRect/>
          <a:stretch>
            <a:fillRect/>
          </a:stretch>
        </p:blipFill>
        <p:spPr bwMode="auto">
          <a:xfrm>
            <a:off x="1928794" y="285728"/>
            <a:ext cx="5448958" cy="6143668"/>
          </a:xfrm>
          <a:prstGeom prst="rect">
            <a:avLst/>
          </a:prstGeom>
          <a:noFill/>
          <a:ln>
            <a:solidFill>
              <a:schemeClr val="tx1"/>
            </a:solidFill>
          </a:ln>
        </p:spPr>
      </p:pic>
      <p:sp>
        <p:nvSpPr>
          <p:cNvPr id="3" name="2 Dikdörtgen"/>
          <p:cNvSpPr/>
          <p:nvPr/>
        </p:nvSpPr>
        <p:spPr>
          <a:xfrm>
            <a:off x="2500298" y="6488668"/>
            <a:ext cx="4577087" cy="369332"/>
          </a:xfrm>
          <a:prstGeom prst="rect">
            <a:avLst/>
          </a:prstGeom>
        </p:spPr>
        <p:txBody>
          <a:bodyPr wrap="none">
            <a:spAutoFit/>
          </a:bodyPr>
          <a:lstStyle/>
          <a:p>
            <a:r>
              <a:rPr lang="tr-TR" dirty="0" smtClean="0"/>
              <a:t>MLSB istasyonundaki A</a:t>
            </a:r>
            <a:r>
              <a:rPr lang="tr-TR" baseline="-25000" dirty="0" smtClean="0"/>
              <a:t>S</a:t>
            </a:r>
            <a:r>
              <a:rPr lang="tr-TR" dirty="0" smtClean="0"/>
              <a:t> / A</a:t>
            </a:r>
            <a:r>
              <a:rPr lang="tr-TR" baseline="-25000" dirty="0" smtClean="0"/>
              <a:t>P</a:t>
            </a:r>
            <a:r>
              <a:rPr lang="tr-TR" dirty="0" smtClean="0"/>
              <a:t> – </a:t>
            </a:r>
            <a:r>
              <a:rPr lang="tr-TR" dirty="0" err="1" smtClean="0"/>
              <a:t>LogS</a:t>
            </a:r>
            <a:r>
              <a:rPr lang="tr-TR" dirty="0" smtClean="0"/>
              <a:t> değişimi</a:t>
            </a:r>
            <a:endParaRPr lang="tr-TR" dirty="0"/>
          </a:p>
        </p:txBody>
      </p:sp>
    </p:spTree>
  </p:cSld>
  <p:clrMapOvr>
    <a:masterClrMapping/>
  </p:clrMapOvr>
  <p:transition>
    <p:circl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p:cNvPicPr/>
          <p:nvPr/>
        </p:nvPicPr>
        <p:blipFill>
          <a:blip r:embed="rId2" cstate="print"/>
          <a:srcRect/>
          <a:stretch>
            <a:fillRect/>
          </a:stretch>
        </p:blipFill>
        <p:spPr bwMode="auto">
          <a:xfrm>
            <a:off x="2143108" y="285728"/>
            <a:ext cx="5214974" cy="5857916"/>
          </a:xfrm>
          <a:prstGeom prst="rect">
            <a:avLst/>
          </a:prstGeom>
          <a:noFill/>
          <a:ln>
            <a:solidFill>
              <a:schemeClr val="tx1"/>
            </a:solidFill>
          </a:ln>
        </p:spPr>
      </p:pic>
      <p:sp>
        <p:nvSpPr>
          <p:cNvPr id="3" name="2 Dikdörtgen"/>
          <p:cNvSpPr/>
          <p:nvPr/>
        </p:nvSpPr>
        <p:spPr>
          <a:xfrm>
            <a:off x="2571736" y="6286520"/>
            <a:ext cx="4369273" cy="369332"/>
          </a:xfrm>
          <a:prstGeom prst="rect">
            <a:avLst/>
          </a:prstGeom>
        </p:spPr>
        <p:txBody>
          <a:bodyPr wrap="none">
            <a:spAutoFit/>
          </a:bodyPr>
          <a:lstStyle/>
          <a:p>
            <a:r>
              <a:rPr lang="tr-TR" dirty="0" smtClean="0"/>
              <a:t>DAT istasyonundaki A</a:t>
            </a:r>
            <a:r>
              <a:rPr lang="tr-TR" baseline="-25000" dirty="0" smtClean="0"/>
              <a:t>S</a:t>
            </a:r>
            <a:r>
              <a:rPr lang="tr-TR" dirty="0" smtClean="0"/>
              <a:t> / A</a:t>
            </a:r>
            <a:r>
              <a:rPr lang="tr-TR" baseline="-25000" dirty="0" smtClean="0"/>
              <a:t>P</a:t>
            </a:r>
            <a:r>
              <a:rPr lang="tr-TR" dirty="0" smtClean="0"/>
              <a:t> – </a:t>
            </a:r>
            <a:r>
              <a:rPr lang="tr-TR" dirty="0" err="1" smtClean="0"/>
              <a:t>LogS</a:t>
            </a:r>
            <a:r>
              <a:rPr lang="tr-TR" dirty="0" smtClean="0"/>
              <a:t> değişimi</a:t>
            </a:r>
            <a:endParaRPr lang="tr-TR" dirty="0"/>
          </a:p>
        </p:txBody>
      </p:sp>
    </p:spTree>
  </p:cSld>
  <p:clrMapOvr>
    <a:masterClrMapping/>
  </p:clrMapOvr>
  <p:transition>
    <p:circl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p:cNvPicPr/>
          <p:nvPr/>
        </p:nvPicPr>
        <p:blipFill>
          <a:blip r:embed="rId2" cstate="print"/>
          <a:srcRect/>
          <a:stretch>
            <a:fillRect/>
          </a:stretch>
        </p:blipFill>
        <p:spPr bwMode="auto">
          <a:xfrm>
            <a:off x="2214546" y="285728"/>
            <a:ext cx="4857784" cy="5786478"/>
          </a:xfrm>
          <a:prstGeom prst="rect">
            <a:avLst/>
          </a:prstGeom>
          <a:noFill/>
          <a:ln>
            <a:solidFill>
              <a:schemeClr val="tx1"/>
            </a:solidFill>
          </a:ln>
        </p:spPr>
      </p:pic>
      <p:sp>
        <p:nvSpPr>
          <p:cNvPr id="3" name="2 Dikdörtgen"/>
          <p:cNvSpPr/>
          <p:nvPr/>
        </p:nvSpPr>
        <p:spPr>
          <a:xfrm>
            <a:off x="2500298" y="6143644"/>
            <a:ext cx="4483728" cy="369332"/>
          </a:xfrm>
          <a:prstGeom prst="rect">
            <a:avLst/>
          </a:prstGeom>
        </p:spPr>
        <p:txBody>
          <a:bodyPr wrap="none">
            <a:spAutoFit/>
          </a:bodyPr>
          <a:lstStyle/>
          <a:p>
            <a:r>
              <a:rPr lang="tr-TR" dirty="0" smtClean="0"/>
              <a:t>DALT istasyonundaki A</a:t>
            </a:r>
            <a:r>
              <a:rPr lang="tr-TR" baseline="-25000" dirty="0" smtClean="0"/>
              <a:t>S</a:t>
            </a:r>
            <a:r>
              <a:rPr lang="tr-TR" dirty="0" smtClean="0"/>
              <a:t> / A</a:t>
            </a:r>
            <a:r>
              <a:rPr lang="tr-TR" baseline="-25000" dirty="0" smtClean="0"/>
              <a:t>P</a:t>
            </a:r>
            <a:r>
              <a:rPr lang="tr-TR" dirty="0" smtClean="0"/>
              <a:t> – </a:t>
            </a:r>
            <a:r>
              <a:rPr lang="tr-TR" dirty="0" err="1" smtClean="0"/>
              <a:t>LogS</a:t>
            </a:r>
            <a:r>
              <a:rPr lang="tr-TR" dirty="0" smtClean="0"/>
              <a:t> değişimi</a:t>
            </a:r>
            <a:endParaRPr lang="tr-TR" dirty="0"/>
          </a:p>
        </p:txBody>
      </p:sp>
    </p:spTree>
  </p:cSld>
  <p:clrMapOvr>
    <a:masterClrMapping/>
  </p:clrMapOvr>
  <p:transition>
    <p:circl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p:cNvPicPr/>
          <p:nvPr/>
        </p:nvPicPr>
        <p:blipFill>
          <a:blip r:embed="rId2" cstate="print"/>
          <a:srcRect/>
          <a:stretch>
            <a:fillRect/>
          </a:stretch>
        </p:blipFill>
        <p:spPr bwMode="auto">
          <a:xfrm>
            <a:off x="2071670" y="500042"/>
            <a:ext cx="5143536" cy="5715040"/>
          </a:xfrm>
          <a:prstGeom prst="rect">
            <a:avLst/>
          </a:prstGeom>
          <a:noFill/>
          <a:ln>
            <a:solidFill>
              <a:schemeClr val="tx1"/>
            </a:solidFill>
          </a:ln>
        </p:spPr>
      </p:pic>
      <p:sp>
        <p:nvSpPr>
          <p:cNvPr id="3" name="2 Dikdörtgen"/>
          <p:cNvSpPr/>
          <p:nvPr/>
        </p:nvSpPr>
        <p:spPr>
          <a:xfrm>
            <a:off x="2357422" y="6286520"/>
            <a:ext cx="4544321" cy="369332"/>
          </a:xfrm>
          <a:prstGeom prst="rect">
            <a:avLst/>
          </a:prstGeom>
        </p:spPr>
        <p:txBody>
          <a:bodyPr wrap="none">
            <a:spAutoFit/>
          </a:bodyPr>
          <a:lstStyle/>
          <a:p>
            <a:r>
              <a:rPr lang="tr-TR" dirty="0" smtClean="0"/>
              <a:t>BODT istasyonundaki A</a:t>
            </a:r>
            <a:r>
              <a:rPr lang="tr-TR" baseline="-25000" dirty="0" smtClean="0"/>
              <a:t>S</a:t>
            </a:r>
            <a:r>
              <a:rPr lang="tr-TR" dirty="0" smtClean="0"/>
              <a:t> / A</a:t>
            </a:r>
            <a:r>
              <a:rPr lang="tr-TR" baseline="-25000" dirty="0" smtClean="0"/>
              <a:t>P</a:t>
            </a:r>
            <a:r>
              <a:rPr lang="tr-TR" dirty="0" smtClean="0"/>
              <a:t> – </a:t>
            </a:r>
            <a:r>
              <a:rPr lang="tr-TR" dirty="0" err="1" smtClean="0"/>
              <a:t>LogS</a:t>
            </a:r>
            <a:r>
              <a:rPr lang="tr-TR" dirty="0" smtClean="0"/>
              <a:t> değişimi</a:t>
            </a:r>
            <a:endParaRPr lang="tr-TR" dirty="0"/>
          </a:p>
        </p:txBody>
      </p:sp>
    </p:spTree>
  </p:cSld>
  <p:clrMapOvr>
    <a:masterClrMapping/>
  </p:clrMapOvr>
  <p:transition>
    <p:circl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o"/>
          <p:cNvGraphicFramePr>
            <a:graphicFrameLocks noGrp="1"/>
          </p:cNvGraphicFramePr>
          <p:nvPr/>
        </p:nvGraphicFramePr>
        <p:xfrm>
          <a:off x="1857356" y="1928802"/>
          <a:ext cx="4857783" cy="3071832"/>
        </p:xfrm>
        <a:graphic>
          <a:graphicData uri="http://schemas.openxmlformats.org/drawingml/2006/table">
            <a:tbl>
              <a:tblPr/>
              <a:tblGrid>
                <a:gridCol w="1604199"/>
                <a:gridCol w="1084528"/>
                <a:gridCol w="1084528"/>
                <a:gridCol w="1084528"/>
              </a:tblGrid>
              <a:tr h="511972">
                <a:tc>
                  <a:txBody>
                    <a:bodyPr/>
                    <a:lstStyle/>
                    <a:p>
                      <a:pPr algn="ctr">
                        <a:lnSpc>
                          <a:spcPct val="115000"/>
                        </a:lnSpc>
                        <a:spcAft>
                          <a:spcPts val="0"/>
                        </a:spcAft>
                      </a:pPr>
                      <a:r>
                        <a:rPr lang="tr-TR" sz="2000" dirty="0">
                          <a:solidFill>
                            <a:srgbClr val="000000"/>
                          </a:solidFill>
                          <a:latin typeface="Times New Roman"/>
                          <a:ea typeface="Times New Roman"/>
                        </a:rPr>
                        <a:t>İstasyon</a:t>
                      </a:r>
                      <a:endParaRPr lang="tr-TR" sz="2000" dirty="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2000" dirty="0">
                          <a:solidFill>
                            <a:srgbClr val="000000"/>
                          </a:solidFill>
                          <a:latin typeface="Times New Roman"/>
                          <a:ea typeface="Times New Roman"/>
                        </a:rPr>
                        <a:t>Deprem</a:t>
                      </a:r>
                      <a:endParaRPr lang="tr-TR" sz="2000" dirty="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2000" dirty="0">
                          <a:solidFill>
                            <a:srgbClr val="000000"/>
                          </a:solidFill>
                          <a:latin typeface="Times New Roman"/>
                          <a:ea typeface="Times New Roman"/>
                        </a:rPr>
                        <a:t>Patlatma</a:t>
                      </a:r>
                      <a:endParaRPr lang="tr-TR" sz="2000" dirty="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2000" dirty="0">
                          <a:solidFill>
                            <a:srgbClr val="000000"/>
                          </a:solidFill>
                          <a:latin typeface="Times New Roman"/>
                          <a:ea typeface="Times New Roman"/>
                        </a:rPr>
                        <a:t>Toplam</a:t>
                      </a:r>
                      <a:endParaRPr lang="tr-TR" sz="2000" dirty="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511972">
                <a:tc>
                  <a:txBody>
                    <a:bodyPr/>
                    <a:lstStyle/>
                    <a:p>
                      <a:pPr algn="ctr">
                        <a:lnSpc>
                          <a:spcPct val="115000"/>
                        </a:lnSpc>
                        <a:spcAft>
                          <a:spcPts val="0"/>
                        </a:spcAft>
                      </a:pPr>
                      <a:r>
                        <a:rPr lang="tr-TR" sz="2000" dirty="0">
                          <a:solidFill>
                            <a:srgbClr val="000000"/>
                          </a:solidFill>
                          <a:latin typeface="Times New Roman"/>
                          <a:ea typeface="Times New Roman"/>
                        </a:rPr>
                        <a:t>BODT</a:t>
                      </a:r>
                      <a:endParaRPr lang="tr-TR" sz="2000" dirty="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2000" dirty="0">
                          <a:solidFill>
                            <a:srgbClr val="000000"/>
                          </a:solidFill>
                          <a:latin typeface="Times New Roman"/>
                          <a:ea typeface="Times New Roman"/>
                        </a:rPr>
                        <a:t>3</a:t>
                      </a:r>
                      <a:endParaRPr lang="tr-TR" sz="2000" dirty="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2000" dirty="0">
                          <a:solidFill>
                            <a:srgbClr val="000000"/>
                          </a:solidFill>
                          <a:latin typeface="Times New Roman"/>
                          <a:ea typeface="Times New Roman"/>
                        </a:rPr>
                        <a:t>46</a:t>
                      </a:r>
                      <a:endParaRPr lang="tr-TR" sz="2000" dirty="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2000">
                          <a:solidFill>
                            <a:srgbClr val="000000"/>
                          </a:solidFill>
                          <a:latin typeface="Times New Roman"/>
                          <a:ea typeface="Times New Roman"/>
                        </a:rPr>
                        <a:t>49</a:t>
                      </a:r>
                      <a:endParaRPr lang="tr-TR" sz="20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511972">
                <a:tc>
                  <a:txBody>
                    <a:bodyPr/>
                    <a:lstStyle/>
                    <a:p>
                      <a:pPr algn="ctr">
                        <a:lnSpc>
                          <a:spcPct val="115000"/>
                        </a:lnSpc>
                        <a:spcAft>
                          <a:spcPts val="0"/>
                        </a:spcAft>
                      </a:pPr>
                      <a:r>
                        <a:rPr lang="tr-TR" sz="2000">
                          <a:solidFill>
                            <a:srgbClr val="000000"/>
                          </a:solidFill>
                          <a:latin typeface="Times New Roman"/>
                          <a:ea typeface="Times New Roman"/>
                        </a:rPr>
                        <a:t>DALT</a:t>
                      </a:r>
                      <a:endParaRPr lang="tr-TR" sz="20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2000" dirty="0">
                          <a:solidFill>
                            <a:srgbClr val="000000"/>
                          </a:solidFill>
                          <a:latin typeface="Times New Roman"/>
                          <a:ea typeface="Times New Roman"/>
                        </a:rPr>
                        <a:t>3</a:t>
                      </a:r>
                      <a:endParaRPr lang="tr-TR" sz="2000" dirty="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2000">
                          <a:solidFill>
                            <a:srgbClr val="000000"/>
                          </a:solidFill>
                          <a:latin typeface="Times New Roman"/>
                          <a:ea typeface="Times New Roman"/>
                        </a:rPr>
                        <a:t>25</a:t>
                      </a:r>
                      <a:endParaRPr lang="tr-TR" sz="20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2000" dirty="0">
                          <a:solidFill>
                            <a:srgbClr val="000000"/>
                          </a:solidFill>
                          <a:latin typeface="Times New Roman"/>
                          <a:ea typeface="Times New Roman"/>
                        </a:rPr>
                        <a:t>28</a:t>
                      </a:r>
                      <a:endParaRPr lang="tr-TR" sz="2000" dirty="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511972">
                <a:tc>
                  <a:txBody>
                    <a:bodyPr/>
                    <a:lstStyle/>
                    <a:p>
                      <a:pPr algn="ctr">
                        <a:lnSpc>
                          <a:spcPct val="115000"/>
                        </a:lnSpc>
                        <a:spcAft>
                          <a:spcPts val="0"/>
                        </a:spcAft>
                      </a:pPr>
                      <a:r>
                        <a:rPr lang="tr-TR" sz="2000">
                          <a:solidFill>
                            <a:srgbClr val="000000"/>
                          </a:solidFill>
                          <a:latin typeface="Times New Roman"/>
                          <a:ea typeface="Times New Roman"/>
                        </a:rPr>
                        <a:t>DAT</a:t>
                      </a:r>
                      <a:endParaRPr lang="tr-TR" sz="20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2000">
                          <a:solidFill>
                            <a:srgbClr val="000000"/>
                          </a:solidFill>
                          <a:latin typeface="Times New Roman"/>
                          <a:ea typeface="Times New Roman"/>
                        </a:rPr>
                        <a:t>5</a:t>
                      </a:r>
                      <a:endParaRPr lang="tr-TR" sz="20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2000">
                          <a:solidFill>
                            <a:srgbClr val="000000"/>
                          </a:solidFill>
                          <a:latin typeface="Times New Roman"/>
                          <a:ea typeface="Times New Roman"/>
                        </a:rPr>
                        <a:t>17</a:t>
                      </a:r>
                      <a:endParaRPr lang="tr-TR" sz="20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2000" dirty="0">
                          <a:solidFill>
                            <a:srgbClr val="000000"/>
                          </a:solidFill>
                          <a:latin typeface="Times New Roman"/>
                          <a:ea typeface="Times New Roman"/>
                        </a:rPr>
                        <a:t>22</a:t>
                      </a:r>
                      <a:endParaRPr lang="tr-TR" sz="2000" dirty="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511972">
                <a:tc>
                  <a:txBody>
                    <a:bodyPr/>
                    <a:lstStyle/>
                    <a:p>
                      <a:pPr algn="ctr">
                        <a:lnSpc>
                          <a:spcPct val="115000"/>
                        </a:lnSpc>
                        <a:spcAft>
                          <a:spcPts val="0"/>
                        </a:spcAft>
                      </a:pPr>
                      <a:r>
                        <a:rPr lang="tr-TR" sz="2000">
                          <a:solidFill>
                            <a:srgbClr val="000000"/>
                          </a:solidFill>
                          <a:latin typeface="Times New Roman"/>
                          <a:ea typeface="Times New Roman"/>
                        </a:rPr>
                        <a:t>MLSB</a:t>
                      </a:r>
                      <a:endParaRPr lang="tr-TR" sz="20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2000">
                          <a:solidFill>
                            <a:srgbClr val="000000"/>
                          </a:solidFill>
                          <a:latin typeface="Times New Roman"/>
                          <a:ea typeface="Times New Roman"/>
                        </a:rPr>
                        <a:t>4</a:t>
                      </a:r>
                      <a:endParaRPr lang="tr-TR" sz="20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2000">
                          <a:solidFill>
                            <a:srgbClr val="000000"/>
                          </a:solidFill>
                          <a:latin typeface="Times New Roman"/>
                          <a:ea typeface="Times New Roman"/>
                        </a:rPr>
                        <a:t>58</a:t>
                      </a:r>
                      <a:endParaRPr lang="tr-TR" sz="20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2000" dirty="0">
                          <a:solidFill>
                            <a:srgbClr val="000000"/>
                          </a:solidFill>
                          <a:latin typeface="Times New Roman"/>
                          <a:ea typeface="Times New Roman"/>
                        </a:rPr>
                        <a:t>62</a:t>
                      </a:r>
                      <a:endParaRPr lang="tr-TR" sz="2000" dirty="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511972">
                <a:tc>
                  <a:txBody>
                    <a:bodyPr/>
                    <a:lstStyle/>
                    <a:p>
                      <a:pPr algn="ctr">
                        <a:lnSpc>
                          <a:spcPct val="115000"/>
                        </a:lnSpc>
                        <a:spcAft>
                          <a:spcPts val="0"/>
                        </a:spcAft>
                      </a:pPr>
                      <a:r>
                        <a:rPr lang="tr-TR" sz="2000">
                          <a:solidFill>
                            <a:srgbClr val="000000"/>
                          </a:solidFill>
                          <a:latin typeface="Times New Roman"/>
                          <a:ea typeface="Times New Roman"/>
                        </a:rPr>
                        <a:t>YER</a:t>
                      </a:r>
                      <a:endParaRPr lang="tr-TR" sz="20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2000">
                          <a:solidFill>
                            <a:srgbClr val="000000"/>
                          </a:solidFill>
                          <a:latin typeface="Times New Roman"/>
                          <a:ea typeface="Times New Roman"/>
                        </a:rPr>
                        <a:t>31</a:t>
                      </a:r>
                      <a:endParaRPr lang="tr-TR" sz="20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2000">
                          <a:solidFill>
                            <a:srgbClr val="000000"/>
                          </a:solidFill>
                          <a:latin typeface="Times New Roman"/>
                          <a:ea typeface="Times New Roman"/>
                        </a:rPr>
                        <a:t>115</a:t>
                      </a:r>
                      <a:endParaRPr lang="tr-TR" sz="200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2000" dirty="0">
                          <a:solidFill>
                            <a:srgbClr val="000000"/>
                          </a:solidFill>
                          <a:latin typeface="Times New Roman"/>
                          <a:ea typeface="Times New Roman"/>
                        </a:rPr>
                        <a:t>146</a:t>
                      </a:r>
                      <a:endParaRPr lang="tr-TR" sz="2000" dirty="0">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3" name="2 Dikdörtgen"/>
          <p:cNvSpPr/>
          <p:nvPr/>
        </p:nvSpPr>
        <p:spPr>
          <a:xfrm>
            <a:off x="2071670" y="1357298"/>
            <a:ext cx="4217758" cy="369332"/>
          </a:xfrm>
          <a:prstGeom prst="rect">
            <a:avLst/>
          </a:prstGeom>
        </p:spPr>
        <p:txBody>
          <a:bodyPr wrap="none">
            <a:spAutoFit/>
          </a:bodyPr>
          <a:lstStyle/>
          <a:p>
            <a:r>
              <a:rPr lang="tr-TR" dirty="0" smtClean="0"/>
              <a:t>İstasyonlara göre sismik olayların dağılımı</a:t>
            </a:r>
            <a:endParaRPr lang="tr-TR" dirty="0"/>
          </a:p>
        </p:txBody>
      </p:sp>
    </p:spTree>
  </p:cSld>
  <p:clrMapOvr>
    <a:masterClrMapping/>
  </p:clrMapOvr>
  <p:transition>
    <p:circl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o"/>
          <p:cNvGraphicFramePr>
            <a:graphicFrameLocks noGrp="1"/>
          </p:cNvGraphicFramePr>
          <p:nvPr/>
        </p:nvGraphicFramePr>
        <p:xfrm>
          <a:off x="1857356" y="500031"/>
          <a:ext cx="5214973" cy="6072759"/>
        </p:xfrm>
        <a:graphic>
          <a:graphicData uri="http://schemas.openxmlformats.org/drawingml/2006/table">
            <a:tbl>
              <a:tblPr/>
              <a:tblGrid>
                <a:gridCol w="1375728"/>
                <a:gridCol w="767849"/>
                <a:gridCol w="767849"/>
                <a:gridCol w="767849"/>
                <a:gridCol w="767849"/>
                <a:gridCol w="767849"/>
              </a:tblGrid>
              <a:tr h="368014">
                <a:tc>
                  <a:txBody>
                    <a:bodyPr/>
                    <a:lstStyle/>
                    <a:p>
                      <a:pPr algn="ctr">
                        <a:lnSpc>
                          <a:spcPct val="115000"/>
                        </a:lnSpc>
                        <a:spcAft>
                          <a:spcPts val="0"/>
                        </a:spcAft>
                      </a:pPr>
                      <a:r>
                        <a:rPr lang="tr-TR" sz="1050" b="1" dirty="0">
                          <a:solidFill>
                            <a:srgbClr val="000000"/>
                          </a:solidFill>
                          <a:latin typeface="Times New Roman"/>
                          <a:ea typeface="Times New Roman"/>
                        </a:rPr>
                        <a:t>Kayıt NO.</a:t>
                      </a:r>
                      <a:endParaRPr lang="tr-TR" sz="1050" dirty="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b="1">
                          <a:solidFill>
                            <a:srgbClr val="000000"/>
                          </a:solidFill>
                          <a:latin typeface="Times New Roman"/>
                          <a:ea typeface="Times New Roman"/>
                        </a:rPr>
                        <a:t>TARİH </a:t>
                      </a:r>
                      <a:endParaRPr lang="tr-TR" sz="105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b="1">
                          <a:solidFill>
                            <a:srgbClr val="000000"/>
                          </a:solidFill>
                          <a:latin typeface="Times New Roman"/>
                          <a:ea typeface="Times New Roman"/>
                        </a:rPr>
                        <a:t>ZAMAN (GMT) </a:t>
                      </a:r>
                      <a:endParaRPr lang="tr-TR" sz="105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b="1">
                          <a:solidFill>
                            <a:srgbClr val="000000"/>
                          </a:solidFill>
                          <a:latin typeface="Times New Roman"/>
                          <a:ea typeface="Times New Roman"/>
                        </a:rPr>
                        <a:t>ENLEM (K) </a:t>
                      </a:r>
                      <a:endParaRPr lang="tr-TR" sz="105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b="1">
                          <a:solidFill>
                            <a:srgbClr val="000000"/>
                          </a:solidFill>
                          <a:latin typeface="Times New Roman"/>
                          <a:ea typeface="Times New Roman"/>
                        </a:rPr>
                        <a:t>BOYLAM (D) </a:t>
                      </a:r>
                      <a:endParaRPr lang="tr-TR" sz="105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b="1">
                          <a:solidFill>
                            <a:srgbClr val="000000"/>
                          </a:solidFill>
                          <a:latin typeface="Times New Roman"/>
                          <a:ea typeface="Times New Roman"/>
                        </a:rPr>
                        <a:t>MAG. (Md) </a:t>
                      </a:r>
                      <a:endParaRPr lang="tr-TR" sz="105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84007">
                <a:tc>
                  <a:txBody>
                    <a:bodyPr/>
                    <a:lstStyle/>
                    <a:p>
                      <a:pPr algn="ctr">
                        <a:lnSpc>
                          <a:spcPct val="115000"/>
                        </a:lnSpc>
                        <a:spcAft>
                          <a:spcPts val="0"/>
                        </a:spcAft>
                      </a:pPr>
                      <a:r>
                        <a:rPr lang="tr-TR" sz="1050" dirty="0">
                          <a:solidFill>
                            <a:srgbClr val="000000"/>
                          </a:solidFill>
                          <a:latin typeface="Times New Roman"/>
                          <a:ea typeface="Times New Roman"/>
                        </a:rPr>
                        <a:t>2008013013</a:t>
                      </a:r>
                      <a:endParaRPr lang="tr-TR" sz="1050" dirty="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30.01.2008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13:49:58.71 </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37.2003</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28.2042</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2.7</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84007">
                <a:tc>
                  <a:txBody>
                    <a:bodyPr/>
                    <a:lstStyle/>
                    <a:p>
                      <a:pPr algn="ctr">
                        <a:lnSpc>
                          <a:spcPct val="115000"/>
                        </a:lnSpc>
                        <a:spcAft>
                          <a:spcPts val="0"/>
                        </a:spcAft>
                      </a:pPr>
                      <a:r>
                        <a:rPr lang="tr-TR" sz="1050">
                          <a:solidFill>
                            <a:srgbClr val="000000"/>
                          </a:solidFill>
                          <a:latin typeface="Times New Roman"/>
                          <a:ea typeface="Times New Roman"/>
                        </a:rPr>
                        <a:t>2008020610</a:t>
                      </a:r>
                      <a:endParaRPr lang="tr-TR" sz="105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06.02.2008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10:18:49.14 </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37.2803</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28.1537</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2.4</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84007">
                <a:tc>
                  <a:txBody>
                    <a:bodyPr/>
                    <a:lstStyle/>
                    <a:p>
                      <a:pPr algn="ctr">
                        <a:lnSpc>
                          <a:spcPct val="115000"/>
                        </a:lnSpc>
                        <a:spcAft>
                          <a:spcPts val="0"/>
                        </a:spcAft>
                      </a:pPr>
                      <a:r>
                        <a:rPr lang="tr-TR" sz="1050">
                          <a:solidFill>
                            <a:srgbClr val="000000"/>
                          </a:solidFill>
                          <a:latin typeface="Times New Roman"/>
                          <a:ea typeface="Times New Roman"/>
                        </a:rPr>
                        <a:t>2008021110</a:t>
                      </a:r>
                      <a:endParaRPr lang="tr-TR" sz="105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11.02.2008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10:37:24.58 </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37.2245</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28.2228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2.6</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84007">
                <a:tc>
                  <a:txBody>
                    <a:bodyPr/>
                    <a:lstStyle/>
                    <a:p>
                      <a:pPr algn="ctr">
                        <a:lnSpc>
                          <a:spcPct val="115000"/>
                        </a:lnSpc>
                        <a:spcAft>
                          <a:spcPts val="0"/>
                        </a:spcAft>
                      </a:pPr>
                      <a:r>
                        <a:rPr lang="tr-TR" sz="1050">
                          <a:solidFill>
                            <a:srgbClr val="000000"/>
                          </a:solidFill>
                          <a:latin typeface="Times New Roman"/>
                          <a:ea typeface="Times New Roman"/>
                        </a:rPr>
                        <a:t>2008032810</a:t>
                      </a:r>
                      <a:endParaRPr lang="tr-TR" sz="105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28.03.2008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10:53:23.13 </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37.2215</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28.226</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2.9</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84007">
                <a:tc>
                  <a:txBody>
                    <a:bodyPr/>
                    <a:lstStyle/>
                    <a:p>
                      <a:pPr algn="ctr">
                        <a:lnSpc>
                          <a:spcPct val="115000"/>
                        </a:lnSpc>
                        <a:spcAft>
                          <a:spcPts val="0"/>
                        </a:spcAft>
                      </a:pPr>
                      <a:r>
                        <a:rPr lang="tr-TR" sz="1050">
                          <a:solidFill>
                            <a:srgbClr val="000000"/>
                          </a:solidFill>
                          <a:latin typeface="Times New Roman"/>
                          <a:ea typeface="Times New Roman"/>
                        </a:rPr>
                        <a:t>2008042415</a:t>
                      </a:r>
                      <a:endParaRPr lang="tr-TR" sz="105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24.04.2008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15:04:20.60 </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37.221</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28.2123</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84007">
                <a:tc>
                  <a:txBody>
                    <a:bodyPr/>
                    <a:lstStyle/>
                    <a:p>
                      <a:pPr algn="ctr">
                        <a:lnSpc>
                          <a:spcPct val="115000"/>
                        </a:lnSpc>
                        <a:spcAft>
                          <a:spcPts val="0"/>
                        </a:spcAft>
                      </a:pPr>
                      <a:r>
                        <a:rPr lang="tr-TR" sz="1050">
                          <a:solidFill>
                            <a:srgbClr val="000000"/>
                          </a:solidFill>
                          <a:latin typeface="Times New Roman"/>
                          <a:ea typeface="Times New Roman"/>
                        </a:rPr>
                        <a:t>2008050715</a:t>
                      </a:r>
                      <a:endParaRPr lang="tr-TR" sz="105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07.05.2008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15:02:35.08 </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37.2585</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28.2208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84007">
                <a:tc>
                  <a:txBody>
                    <a:bodyPr/>
                    <a:lstStyle/>
                    <a:p>
                      <a:pPr algn="ctr">
                        <a:lnSpc>
                          <a:spcPct val="115000"/>
                        </a:lnSpc>
                        <a:spcAft>
                          <a:spcPts val="0"/>
                        </a:spcAft>
                      </a:pPr>
                      <a:r>
                        <a:rPr lang="tr-TR" sz="1050">
                          <a:solidFill>
                            <a:srgbClr val="000000"/>
                          </a:solidFill>
                          <a:latin typeface="Times New Roman"/>
                          <a:ea typeface="Times New Roman"/>
                        </a:rPr>
                        <a:t>2008050809</a:t>
                      </a:r>
                      <a:endParaRPr lang="tr-TR" sz="105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08.05.2008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09:25:59.89 </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37.2333</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28.2658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84007">
                <a:tc>
                  <a:txBody>
                    <a:bodyPr/>
                    <a:lstStyle/>
                    <a:p>
                      <a:pPr algn="ctr">
                        <a:lnSpc>
                          <a:spcPct val="115000"/>
                        </a:lnSpc>
                        <a:spcAft>
                          <a:spcPts val="0"/>
                        </a:spcAft>
                      </a:pPr>
                      <a:r>
                        <a:rPr lang="tr-TR" sz="1050">
                          <a:solidFill>
                            <a:srgbClr val="000000"/>
                          </a:solidFill>
                          <a:latin typeface="Times New Roman"/>
                          <a:ea typeface="Times New Roman"/>
                        </a:rPr>
                        <a:t>2008051209</a:t>
                      </a:r>
                      <a:endParaRPr lang="tr-TR" sz="105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12.05.2008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09:12:01.98 </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37.1973</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28.2147</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2.7</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84007">
                <a:tc>
                  <a:txBody>
                    <a:bodyPr/>
                    <a:lstStyle/>
                    <a:p>
                      <a:pPr algn="ctr">
                        <a:lnSpc>
                          <a:spcPct val="115000"/>
                        </a:lnSpc>
                        <a:spcAft>
                          <a:spcPts val="0"/>
                        </a:spcAft>
                      </a:pPr>
                      <a:r>
                        <a:rPr lang="tr-TR" sz="1050">
                          <a:solidFill>
                            <a:srgbClr val="000000"/>
                          </a:solidFill>
                          <a:latin typeface="Times New Roman"/>
                          <a:ea typeface="Times New Roman"/>
                        </a:rPr>
                        <a:t>2008051315</a:t>
                      </a:r>
                      <a:endParaRPr lang="tr-TR" sz="105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13.05.2008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15:04:48.29 </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37.2083</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28.2107</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2.7</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84007">
                <a:tc>
                  <a:txBody>
                    <a:bodyPr/>
                    <a:lstStyle/>
                    <a:p>
                      <a:pPr algn="ctr">
                        <a:lnSpc>
                          <a:spcPct val="115000"/>
                        </a:lnSpc>
                        <a:spcAft>
                          <a:spcPts val="0"/>
                        </a:spcAft>
                      </a:pPr>
                      <a:r>
                        <a:rPr lang="tr-TR" sz="1050">
                          <a:solidFill>
                            <a:srgbClr val="000000"/>
                          </a:solidFill>
                          <a:latin typeface="Times New Roman"/>
                          <a:ea typeface="Times New Roman"/>
                        </a:rPr>
                        <a:t>2008051415</a:t>
                      </a:r>
                      <a:endParaRPr lang="tr-TR" sz="105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14.05.2008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15:03:04.19 </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37.3177</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28.2228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2.6</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84007">
                <a:tc>
                  <a:txBody>
                    <a:bodyPr/>
                    <a:lstStyle/>
                    <a:p>
                      <a:pPr algn="ctr">
                        <a:lnSpc>
                          <a:spcPct val="115000"/>
                        </a:lnSpc>
                        <a:spcAft>
                          <a:spcPts val="0"/>
                        </a:spcAft>
                      </a:pPr>
                      <a:r>
                        <a:rPr lang="tr-TR" sz="1050">
                          <a:solidFill>
                            <a:srgbClr val="000000"/>
                          </a:solidFill>
                          <a:latin typeface="Times New Roman"/>
                          <a:ea typeface="Times New Roman"/>
                        </a:rPr>
                        <a:t>2008051909</a:t>
                      </a:r>
                      <a:endParaRPr lang="tr-TR" sz="105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19.05.2008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09:07:33.30 </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37.2303</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28.205</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2.9</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84007">
                <a:tc>
                  <a:txBody>
                    <a:bodyPr/>
                    <a:lstStyle/>
                    <a:p>
                      <a:pPr algn="ctr">
                        <a:lnSpc>
                          <a:spcPct val="115000"/>
                        </a:lnSpc>
                        <a:spcAft>
                          <a:spcPts val="0"/>
                        </a:spcAft>
                      </a:pPr>
                      <a:r>
                        <a:rPr lang="tr-TR" sz="1050">
                          <a:solidFill>
                            <a:srgbClr val="000000"/>
                          </a:solidFill>
                          <a:latin typeface="Times New Roman"/>
                          <a:ea typeface="Times New Roman"/>
                        </a:rPr>
                        <a:t>2008052814</a:t>
                      </a:r>
                      <a:endParaRPr lang="tr-TR" sz="105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28.05.2008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14:59:17.06 </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37.2293</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28.185</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2.6</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84007">
                <a:tc>
                  <a:txBody>
                    <a:bodyPr/>
                    <a:lstStyle/>
                    <a:p>
                      <a:pPr algn="ctr">
                        <a:lnSpc>
                          <a:spcPct val="115000"/>
                        </a:lnSpc>
                        <a:spcAft>
                          <a:spcPts val="0"/>
                        </a:spcAft>
                      </a:pPr>
                      <a:r>
                        <a:rPr lang="tr-TR" sz="1050">
                          <a:solidFill>
                            <a:srgbClr val="000000"/>
                          </a:solidFill>
                          <a:latin typeface="Times New Roman"/>
                          <a:ea typeface="Times New Roman"/>
                        </a:rPr>
                        <a:t>2008060414</a:t>
                      </a:r>
                      <a:endParaRPr lang="tr-TR" sz="105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04.06.2008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14:58:11.24 </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37.239</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28.2167</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2.7</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84007">
                <a:tc>
                  <a:txBody>
                    <a:bodyPr/>
                    <a:lstStyle/>
                    <a:p>
                      <a:pPr algn="ctr">
                        <a:lnSpc>
                          <a:spcPct val="115000"/>
                        </a:lnSpc>
                        <a:spcAft>
                          <a:spcPts val="0"/>
                        </a:spcAft>
                      </a:pPr>
                      <a:r>
                        <a:rPr lang="tr-TR" sz="1050">
                          <a:solidFill>
                            <a:srgbClr val="000000"/>
                          </a:solidFill>
                          <a:latin typeface="Times New Roman"/>
                          <a:ea typeface="Times New Roman"/>
                        </a:rPr>
                        <a:t>2008060615</a:t>
                      </a:r>
                      <a:endParaRPr lang="tr-TR" sz="105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06.06.2008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15:01:09.62 </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37.231</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28.1858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2.7</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84007">
                <a:tc>
                  <a:txBody>
                    <a:bodyPr/>
                    <a:lstStyle/>
                    <a:p>
                      <a:pPr algn="ctr">
                        <a:lnSpc>
                          <a:spcPct val="115000"/>
                        </a:lnSpc>
                        <a:spcAft>
                          <a:spcPts val="0"/>
                        </a:spcAft>
                      </a:pPr>
                      <a:r>
                        <a:rPr lang="tr-TR" sz="1050">
                          <a:solidFill>
                            <a:srgbClr val="000000"/>
                          </a:solidFill>
                          <a:latin typeface="Times New Roman"/>
                          <a:ea typeface="Times New Roman"/>
                        </a:rPr>
                        <a:t>2008060615</a:t>
                      </a:r>
                      <a:endParaRPr lang="tr-TR" sz="105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06.06.2008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15:04:06.13 </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37.2362</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28.2072</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2.9</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84007">
                <a:tc>
                  <a:txBody>
                    <a:bodyPr/>
                    <a:lstStyle/>
                    <a:p>
                      <a:pPr algn="ctr">
                        <a:lnSpc>
                          <a:spcPct val="115000"/>
                        </a:lnSpc>
                        <a:spcAft>
                          <a:spcPts val="0"/>
                        </a:spcAft>
                      </a:pPr>
                      <a:r>
                        <a:rPr lang="tr-TR" sz="1050">
                          <a:solidFill>
                            <a:srgbClr val="000000"/>
                          </a:solidFill>
                          <a:latin typeface="Times New Roman"/>
                          <a:ea typeface="Times New Roman"/>
                        </a:rPr>
                        <a:t>2008060909</a:t>
                      </a:r>
                      <a:endParaRPr lang="tr-TR" sz="105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09.06.2008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09:02:04.33 </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37.2253</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28.2007</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2.6</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84007">
                <a:tc>
                  <a:txBody>
                    <a:bodyPr/>
                    <a:lstStyle/>
                    <a:p>
                      <a:pPr algn="ctr">
                        <a:lnSpc>
                          <a:spcPct val="115000"/>
                        </a:lnSpc>
                        <a:spcAft>
                          <a:spcPts val="0"/>
                        </a:spcAft>
                      </a:pPr>
                      <a:r>
                        <a:rPr lang="tr-TR" sz="1050">
                          <a:solidFill>
                            <a:srgbClr val="000000"/>
                          </a:solidFill>
                          <a:latin typeface="Times New Roman"/>
                          <a:ea typeface="Times New Roman"/>
                        </a:rPr>
                        <a:t>2008061110</a:t>
                      </a:r>
                      <a:endParaRPr lang="tr-TR" sz="105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11.06.2008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10:04:02.79 </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37.2238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28.1802</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3</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84007">
                <a:tc>
                  <a:txBody>
                    <a:bodyPr/>
                    <a:lstStyle/>
                    <a:p>
                      <a:pPr algn="ctr">
                        <a:lnSpc>
                          <a:spcPct val="115000"/>
                        </a:lnSpc>
                        <a:spcAft>
                          <a:spcPts val="0"/>
                        </a:spcAft>
                      </a:pPr>
                      <a:r>
                        <a:rPr lang="tr-TR" sz="1050">
                          <a:solidFill>
                            <a:srgbClr val="000000"/>
                          </a:solidFill>
                          <a:latin typeface="Times New Roman"/>
                          <a:ea typeface="Times New Roman"/>
                        </a:rPr>
                        <a:t>2008062415</a:t>
                      </a:r>
                      <a:endParaRPr lang="tr-TR" sz="105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24.06.2008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15:02:59.73 </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37.2368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28.1973</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2.9</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84007">
                <a:tc>
                  <a:txBody>
                    <a:bodyPr/>
                    <a:lstStyle/>
                    <a:p>
                      <a:pPr algn="ctr">
                        <a:lnSpc>
                          <a:spcPct val="115000"/>
                        </a:lnSpc>
                        <a:spcAft>
                          <a:spcPts val="0"/>
                        </a:spcAft>
                      </a:pPr>
                      <a:r>
                        <a:rPr lang="tr-TR" sz="1050">
                          <a:solidFill>
                            <a:srgbClr val="000000"/>
                          </a:solidFill>
                          <a:latin typeface="Times New Roman"/>
                          <a:ea typeface="Times New Roman"/>
                        </a:rPr>
                        <a:t>2008063014</a:t>
                      </a:r>
                      <a:endParaRPr lang="tr-TR" sz="105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30.06.2008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14:58:48.17 </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37.2085</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28.1612</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2.1</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84007">
                <a:tc>
                  <a:txBody>
                    <a:bodyPr/>
                    <a:lstStyle/>
                    <a:p>
                      <a:pPr algn="ctr">
                        <a:lnSpc>
                          <a:spcPct val="115000"/>
                        </a:lnSpc>
                        <a:spcAft>
                          <a:spcPts val="0"/>
                        </a:spcAft>
                      </a:pPr>
                      <a:r>
                        <a:rPr lang="tr-TR" sz="1050">
                          <a:solidFill>
                            <a:srgbClr val="000000"/>
                          </a:solidFill>
                          <a:latin typeface="Times New Roman"/>
                          <a:ea typeface="Times New Roman"/>
                        </a:rPr>
                        <a:t>2008070212</a:t>
                      </a:r>
                      <a:endParaRPr lang="tr-TR" sz="105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02.07.2008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12:43:51.50 </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37.2152</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28.2088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2.7</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84007">
                <a:tc>
                  <a:txBody>
                    <a:bodyPr/>
                    <a:lstStyle/>
                    <a:p>
                      <a:pPr algn="ctr">
                        <a:lnSpc>
                          <a:spcPct val="115000"/>
                        </a:lnSpc>
                        <a:spcAft>
                          <a:spcPts val="0"/>
                        </a:spcAft>
                      </a:pPr>
                      <a:r>
                        <a:rPr lang="tr-TR" sz="1050" dirty="0">
                          <a:solidFill>
                            <a:srgbClr val="000000"/>
                          </a:solidFill>
                          <a:latin typeface="Times New Roman"/>
                          <a:ea typeface="Times New Roman"/>
                        </a:rPr>
                        <a:t>2008071409</a:t>
                      </a:r>
                      <a:endParaRPr lang="tr-TR" sz="1050" dirty="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14.07.2008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09:36:40.65 </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37.2435</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28.2652</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2.6</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84007">
                <a:tc>
                  <a:txBody>
                    <a:bodyPr/>
                    <a:lstStyle/>
                    <a:p>
                      <a:pPr algn="ctr">
                        <a:lnSpc>
                          <a:spcPct val="115000"/>
                        </a:lnSpc>
                        <a:spcAft>
                          <a:spcPts val="0"/>
                        </a:spcAft>
                      </a:pPr>
                      <a:r>
                        <a:rPr lang="tr-TR" sz="1050">
                          <a:solidFill>
                            <a:srgbClr val="000000"/>
                          </a:solidFill>
                          <a:latin typeface="Times New Roman"/>
                          <a:ea typeface="Times New Roman"/>
                        </a:rPr>
                        <a:t>2008071909</a:t>
                      </a:r>
                      <a:endParaRPr lang="tr-TR" sz="105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19.07.2008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09:09:29.05 </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37.2102</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28.2047</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2.7</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84007">
                <a:tc>
                  <a:txBody>
                    <a:bodyPr/>
                    <a:lstStyle/>
                    <a:p>
                      <a:pPr algn="ctr">
                        <a:lnSpc>
                          <a:spcPct val="115000"/>
                        </a:lnSpc>
                        <a:spcAft>
                          <a:spcPts val="0"/>
                        </a:spcAft>
                      </a:pPr>
                      <a:r>
                        <a:rPr lang="tr-TR" sz="1050">
                          <a:solidFill>
                            <a:srgbClr val="000000"/>
                          </a:solidFill>
                          <a:latin typeface="Times New Roman"/>
                          <a:ea typeface="Times New Roman"/>
                        </a:rPr>
                        <a:t>2008111109</a:t>
                      </a:r>
                      <a:endParaRPr lang="tr-TR" sz="105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11.11.2008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09:58:01.45 </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37.2252</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28.171</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2.6</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84007">
                <a:tc>
                  <a:txBody>
                    <a:bodyPr/>
                    <a:lstStyle/>
                    <a:p>
                      <a:pPr algn="ctr">
                        <a:lnSpc>
                          <a:spcPct val="115000"/>
                        </a:lnSpc>
                        <a:spcAft>
                          <a:spcPts val="0"/>
                        </a:spcAft>
                      </a:pPr>
                      <a:r>
                        <a:rPr lang="tr-TR" sz="1050">
                          <a:solidFill>
                            <a:srgbClr val="000000"/>
                          </a:solidFill>
                          <a:latin typeface="Times New Roman"/>
                          <a:ea typeface="Times New Roman"/>
                        </a:rPr>
                        <a:t>2008111515</a:t>
                      </a:r>
                      <a:endParaRPr lang="tr-TR" sz="105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15.11.2008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15:18:17.13 </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37.2368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28.1663</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84007">
                <a:tc>
                  <a:txBody>
                    <a:bodyPr/>
                    <a:lstStyle/>
                    <a:p>
                      <a:pPr algn="ctr">
                        <a:lnSpc>
                          <a:spcPct val="115000"/>
                        </a:lnSpc>
                        <a:spcAft>
                          <a:spcPts val="0"/>
                        </a:spcAft>
                      </a:pPr>
                      <a:r>
                        <a:rPr lang="tr-TR" sz="1050">
                          <a:solidFill>
                            <a:srgbClr val="000000"/>
                          </a:solidFill>
                          <a:latin typeface="Times New Roman"/>
                          <a:ea typeface="Times New Roman"/>
                        </a:rPr>
                        <a:t>2008111610</a:t>
                      </a:r>
                      <a:endParaRPr lang="tr-TR" sz="105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16.11.2008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10:00:33.82 </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37.2182</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28.1682</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2.7</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84007">
                <a:tc>
                  <a:txBody>
                    <a:bodyPr/>
                    <a:lstStyle/>
                    <a:p>
                      <a:pPr algn="ctr">
                        <a:lnSpc>
                          <a:spcPct val="115000"/>
                        </a:lnSpc>
                        <a:spcAft>
                          <a:spcPts val="0"/>
                        </a:spcAft>
                      </a:pPr>
                      <a:r>
                        <a:rPr lang="tr-TR" sz="1050">
                          <a:solidFill>
                            <a:srgbClr val="000000"/>
                          </a:solidFill>
                          <a:latin typeface="Times New Roman"/>
                          <a:ea typeface="Times New Roman"/>
                        </a:rPr>
                        <a:t>2008112015</a:t>
                      </a:r>
                      <a:endParaRPr lang="tr-TR" sz="105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20.11.2008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15:17:18.81 </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37.2195</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28.159</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2.9</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84007">
                <a:tc>
                  <a:txBody>
                    <a:bodyPr/>
                    <a:lstStyle/>
                    <a:p>
                      <a:pPr algn="ctr">
                        <a:lnSpc>
                          <a:spcPct val="115000"/>
                        </a:lnSpc>
                        <a:spcAft>
                          <a:spcPts val="0"/>
                        </a:spcAft>
                      </a:pPr>
                      <a:r>
                        <a:rPr lang="tr-TR" sz="1050">
                          <a:solidFill>
                            <a:srgbClr val="000000"/>
                          </a:solidFill>
                          <a:latin typeface="Times New Roman"/>
                          <a:ea typeface="Times New Roman"/>
                        </a:rPr>
                        <a:t>2008112910</a:t>
                      </a:r>
                      <a:endParaRPr lang="tr-TR" sz="105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29.11.2008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10:55:05.75 </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37.2198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28.1875</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2.6</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84007">
                <a:tc>
                  <a:txBody>
                    <a:bodyPr/>
                    <a:lstStyle/>
                    <a:p>
                      <a:pPr algn="ctr">
                        <a:lnSpc>
                          <a:spcPct val="115000"/>
                        </a:lnSpc>
                        <a:spcAft>
                          <a:spcPts val="0"/>
                        </a:spcAft>
                      </a:pPr>
                      <a:r>
                        <a:rPr lang="tr-TR" sz="1050">
                          <a:solidFill>
                            <a:srgbClr val="000000"/>
                          </a:solidFill>
                          <a:latin typeface="Times New Roman"/>
                          <a:ea typeface="Times New Roman"/>
                        </a:rPr>
                        <a:t>2008120413</a:t>
                      </a:r>
                      <a:endParaRPr lang="tr-TR" sz="105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04.12.2008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13:42:25.49 </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37.2268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28.186</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84007">
                <a:tc>
                  <a:txBody>
                    <a:bodyPr/>
                    <a:lstStyle/>
                    <a:p>
                      <a:pPr algn="ctr">
                        <a:lnSpc>
                          <a:spcPct val="115000"/>
                        </a:lnSpc>
                        <a:spcAft>
                          <a:spcPts val="0"/>
                        </a:spcAft>
                      </a:pPr>
                      <a:r>
                        <a:rPr lang="tr-TR" sz="1050">
                          <a:solidFill>
                            <a:srgbClr val="000000"/>
                          </a:solidFill>
                          <a:latin typeface="Times New Roman"/>
                          <a:ea typeface="Times New Roman"/>
                        </a:rPr>
                        <a:t>2008120510</a:t>
                      </a:r>
                      <a:endParaRPr lang="tr-TR" sz="105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05.12.2008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10:03:03.78 </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37.2198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28.1668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2.6</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84007">
                <a:tc>
                  <a:txBody>
                    <a:bodyPr/>
                    <a:lstStyle/>
                    <a:p>
                      <a:pPr algn="ctr">
                        <a:lnSpc>
                          <a:spcPct val="115000"/>
                        </a:lnSpc>
                        <a:spcAft>
                          <a:spcPts val="0"/>
                        </a:spcAft>
                      </a:pPr>
                      <a:r>
                        <a:rPr lang="tr-TR" sz="1050">
                          <a:solidFill>
                            <a:srgbClr val="000000"/>
                          </a:solidFill>
                          <a:latin typeface="Times New Roman"/>
                          <a:ea typeface="Times New Roman"/>
                        </a:rPr>
                        <a:t>2008120610</a:t>
                      </a:r>
                      <a:endParaRPr lang="tr-TR" sz="105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06.12.2008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10:04:12.30 </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37.2367</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28.1873</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2.5</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84007">
                <a:tc>
                  <a:txBody>
                    <a:bodyPr/>
                    <a:lstStyle/>
                    <a:p>
                      <a:pPr algn="ctr">
                        <a:lnSpc>
                          <a:spcPct val="115000"/>
                        </a:lnSpc>
                        <a:spcAft>
                          <a:spcPts val="0"/>
                        </a:spcAft>
                      </a:pPr>
                      <a:r>
                        <a:rPr lang="tr-TR" sz="1050">
                          <a:solidFill>
                            <a:srgbClr val="000000"/>
                          </a:solidFill>
                          <a:latin typeface="Times New Roman"/>
                          <a:ea typeface="Times New Roman"/>
                        </a:rPr>
                        <a:t>2008122014</a:t>
                      </a:r>
                      <a:endParaRPr lang="tr-TR" sz="105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dirty="0">
                          <a:latin typeface="Times New Roman"/>
                          <a:ea typeface="Times New Roman"/>
                        </a:rPr>
                        <a:t>20.12.2008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14:54:52.08 </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37.1845</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a:latin typeface="Times New Roman"/>
                          <a:ea typeface="Times New Roman"/>
                        </a:rPr>
                        <a:t>28.1758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50" dirty="0">
                          <a:latin typeface="Times New Roman"/>
                          <a:ea typeface="Times New Roman"/>
                        </a:rPr>
                        <a:t>2.7</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3" name="2 Dikdörtgen"/>
          <p:cNvSpPr/>
          <p:nvPr/>
        </p:nvSpPr>
        <p:spPr>
          <a:xfrm>
            <a:off x="2071670" y="0"/>
            <a:ext cx="5786478" cy="369332"/>
          </a:xfrm>
          <a:prstGeom prst="rect">
            <a:avLst/>
          </a:prstGeom>
        </p:spPr>
        <p:txBody>
          <a:bodyPr wrap="square">
            <a:spAutoFit/>
          </a:bodyPr>
          <a:lstStyle/>
          <a:p>
            <a:r>
              <a:rPr lang="tr-TR" dirty="0" smtClean="0"/>
              <a:t>A</a:t>
            </a:r>
            <a:r>
              <a:rPr lang="tr-TR" baseline="-25000" dirty="0" smtClean="0"/>
              <a:t>S</a:t>
            </a:r>
            <a:r>
              <a:rPr lang="tr-TR" dirty="0" smtClean="0"/>
              <a:t> / A</a:t>
            </a:r>
            <a:r>
              <a:rPr lang="tr-TR" baseline="-25000" dirty="0" smtClean="0"/>
              <a:t>P</a:t>
            </a:r>
            <a:r>
              <a:rPr lang="tr-TR" dirty="0" smtClean="0"/>
              <a:t> –</a:t>
            </a:r>
            <a:r>
              <a:rPr lang="tr-TR" dirty="0" err="1" smtClean="0"/>
              <a:t>log</a:t>
            </a:r>
            <a:r>
              <a:rPr lang="tr-TR" dirty="0" smtClean="0"/>
              <a:t> S Ayrım analizi sonucunda depremler</a:t>
            </a:r>
            <a:endParaRPr lang="tr-TR" dirty="0"/>
          </a:p>
        </p:txBody>
      </p:sp>
    </p:spTree>
  </p:cSld>
  <p:clrMapOvr>
    <a:masterClrMapping/>
  </p:clrMapOvr>
  <p:transition>
    <p:circl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857356" y="6215082"/>
            <a:ext cx="5957465" cy="369332"/>
          </a:xfrm>
          <a:prstGeom prst="rect">
            <a:avLst/>
          </a:prstGeom>
        </p:spPr>
        <p:txBody>
          <a:bodyPr wrap="none">
            <a:spAutoFit/>
          </a:bodyPr>
          <a:lstStyle/>
          <a:p>
            <a:r>
              <a:rPr lang="tr-TR" dirty="0" smtClean="0"/>
              <a:t>BODT istasyonunda kaydedilen patlatma ve deprem kayıtları</a:t>
            </a:r>
            <a:endParaRPr lang="tr-TR" dirty="0"/>
          </a:p>
        </p:txBody>
      </p:sp>
      <p:pic>
        <p:nvPicPr>
          <p:cNvPr id="2" name="Picture 2" descr="C:\Users\toshiba\Desktop\okulmasaustu\kullanılan sismogram örnek\BODTpatlatmadeprem.jpg"/>
          <p:cNvPicPr>
            <a:picLocks noChangeAspect="1" noChangeArrowheads="1"/>
          </p:cNvPicPr>
          <p:nvPr/>
        </p:nvPicPr>
        <p:blipFill>
          <a:blip r:embed="rId2" cstate="print"/>
          <a:srcRect/>
          <a:stretch>
            <a:fillRect/>
          </a:stretch>
        </p:blipFill>
        <p:spPr bwMode="auto">
          <a:xfrm>
            <a:off x="1571604" y="357166"/>
            <a:ext cx="6500858" cy="5825093"/>
          </a:xfrm>
          <a:prstGeom prst="rect">
            <a:avLst/>
          </a:prstGeom>
          <a:noFill/>
        </p:spPr>
      </p:pic>
    </p:spTree>
  </p:cSld>
  <p:clrMapOvr>
    <a:masterClrMapping/>
  </p:clrMapOvr>
  <p:transition>
    <p:circl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Dikdörtgen"/>
          <p:cNvSpPr/>
          <p:nvPr/>
        </p:nvSpPr>
        <p:spPr>
          <a:xfrm>
            <a:off x="1857356" y="6215082"/>
            <a:ext cx="5949321" cy="369332"/>
          </a:xfrm>
          <a:prstGeom prst="rect">
            <a:avLst/>
          </a:prstGeom>
        </p:spPr>
        <p:txBody>
          <a:bodyPr wrap="none">
            <a:spAutoFit/>
          </a:bodyPr>
          <a:lstStyle/>
          <a:p>
            <a:r>
              <a:rPr lang="tr-TR" dirty="0" smtClean="0"/>
              <a:t>DALT istasyonunda kaydedilen patlatma ve deprem kayıtları</a:t>
            </a:r>
            <a:endParaRPr lang="tr-TR" dirty="0"/>
          </a:p>
        </p:txBody>
      </p:sp>
      <p:pic>
        <p:nvPicPr>
          <p:cNvPr id="9218" name="Picture 2" descr="C:\Users\toshiba\Desktop\okulmasaustu\kullanılan sismogram örnek\DALTpatlatmadeprem.jpg"/>
          <p:cNvPicPr>
            <a:picLocks noChangeAspect="1" noChangeArrowheads="1"/>
          </p:cNvPicPr>
          <p:nvPr/>
        </p:nvPicPr>
        <p:blipFill>
          <a:blip r:embed="rId2" cstate="print"/>
          <a:srcRect/>
          <a:stretch>
            <a:fillRect/>
          </a:stretch>
        </p:blipFill>
        <p:spPr bwMode="auto">
          <a:xfrm>
            <a:off x="1428728" y="214290"/>
            <a:ext cx="6643734" cy="5936364"/>
          </a:xfrm>
          <a:prstGeom prst="rect">
            <a:avLst/>
          </a:prstGeom>
          <a:noFill/>
        </p:spPr>
      </p:pic>
    </p:spTree>
  </p:cSld>
  <p:clrMapOvr>
    <a:masterClrMapping/>
  </p:clrMapOvr>
  <p:transition>
    <p:circl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Başlık"/>
          <p:cNvSpPr>
            <a:spLocks noGrp="1"/>
          </p:cNvSpPr>
          <p:nvPr>
            <p:ph type="title"/>
          </p:nvPr>
        </p:nvSpPr>
        <p:spPr>
          <a:xfrm>
            <a:off x="304800" y="457200"/>
            <a:ext cx="8686800" cy="838200"/>
          </a:xfrm>
        </p:spPr>
        <p:txBody>
          <a:bodyPr/>
          <a:lstStyle/>
          <a:p>
            <a:pPr algn="ctr"/>
            <a:r>
              <a:rPr lang="tr-TR" b="1" dirty="0" smtClean="0">
                <a:solidFill>
                  <a:srgbClr val="C00000"/>
                </a:solidFill>
                <a:latin typeface="Arial Black" pitchFamily="34" charset="0"/>
              </a:rPr>
              <a:t>KAYNAK TİPLERİ</a:t>
            </a:r>
            <a:endParaRPr lang="tr-TR" dirty="0">
              <a:solidFill>
                <a:srgbClr val="C00000"/>
              </a:solidFill>
              <a:latin typeface="Arial Black" pitchFamily="34" charset="0"/>
            </a:endParaRPr>
          </a:p>
        </p:txBody>
      </p:sp>
      <p:sp>
        <p:nvSpPr>
          <p:cNvPr id="7" name="6 Metin kutusu"/>
          <p:cNvSpPr txBox="1"/>
          <p:nvPr/>
        </p:nvSpPr>
        <p:spPr>
          <a:xfrm>
            <a:off x="3571868" y="6215082"/>
            <a:ext cx="2857520" cy="369332"/>
          </a:xfrm>
          <a:prstGeom prst="rect">
            <a:avLst/>
          </a:prstGeom>
          <a:noFill/>
        </p:spPr>
        <p:txBody>
          <a:bodyPr wrap="square" rtlCol="0">
            <a:spAutoFit/>
          </a:bodyPr>
          <a:lstStyle/>
          <a:p>
            <a:r>
              <a:rPr lang="tr-TR" dirty="0" smtClean="0"/>
              <a:t>Sismik kaynak tipleri</a:t>
            </a:r>
            <a:endParaRPr lang="tr-TR" dirty="0"/>
          </a:p>
        </p:txBody>
      </p:sp>
      <p:pic>
        <p:nvPicPr>
          <p:cNvPr id="1028" name="Picture 4" descr="C:\Users\toshiba\Desktop\okulmasaustu\fig1.gif"/>
          <p:cNvPicPr>
            <a:picLocks noChangeAspect="1" noChangeArrowheads="1"/>
          </p:cNvPicPr>
          <p:nvPr/>
        </p:nvPicPr>
        <p:blipFill>
          <a:blip r:embed="rId2" cstate="print"/>
          <a:srcRect/>
          <a:stretch>
            <a:fillRect/>
          </a:stretch>
        </p:blipFill>
        <p:spPr bwMode="auto">
          <a:xfrm>
            <a:off x="1214414" y="1214422"/>
            <a:ext cx="7019925" cy="4867275"/>
          </a:xfrm>
          <a:prstGeom prst="rect">
            <a:avLst/>
          </a:prstGeom>
          <a:noFill/>
        </p:spPr>
      </p:pic>
    </p:spTree>
  </p:cSld>
  <p:clrMapOvr>
    <a:masterClrMapping/>
  </p:clrMapOvr>
  <p:transition>
    <p:circl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1643042" y="6286520"/>
            <a:ext cx="5855129" cy="369332"/>
          </a:xfrm>
          <a:prstGeom prst="rect">
            <a:avLst/>
          </a:prstGeom>
        </p:spPr>
        <p:txBody>
          <a:bodyPr wrap="none">
            <a:spAutoFit/>
          </a:bodyPr>
          <a:lstStyle/>
          <a:p>
            <a:r>
              <a:rPr lang="tr-TR" dirty="0" smtClean="0"/>
              <a:t>YER istasyonunda kaydedilen patlatma ve deprem kayıtları</a:t>
            </a:r>
            <a:endParaRPr lang="tr-TR" dirty="0"/>
          </a:p>
        </p:txBody>
      </p:sp>
      <p:pic>
        <p:nvPicPr>
          <p:cNvPr id="2" name="Picture 2" descr="C:\Users\toshiba\Desktop\okulmasaustu\kullanılan sismogram örnek\YERpatlatmadeprem.jpg"/>
          <p:cNvPicPr>
            <a:picLocks noChangeAspect="1" noChangeArrowheads="1"/>
          </p:cNvPicPr>
          <p:nvPr/>
        </p:nvPicPr>
        <p:blipFill>
          <a:blip r:embed="rId2" cstate="print"/>
          <a:srcRect/>
          <a:stretch>
            <a:fillRect/>
          </a:stretch>
        </p:blipFill>
        <p:spPr bwMode="auto">
          <a:xfrm>
            <a:off x="1428728" y="357166"/>
            <a:ext cx="6643734" cy="5936364"/>
          </a:xfrm>
          <a:prstGeom prst="rect">
            <a:avLst/>
          </a:prstGeom>
          <a:noFill/>
        </p:spPr>
      </p:pic>
    </p:spTree>
  </p:cSld>
  <p:clrMapOvr>
    <a:masterClrMapping/>
  </p:clrMapOvr>
  <p:transition>
    <p:circl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85720" y="214290"/>
            <a:ext cx="8686800" cy="838200"/>
          </a:xfrm>
        </p:spPr>
        <p:txBody>
          <a:bodyPr>
            <a:normAutofit fontScale="90000"/>
          </a:bodyPr>
          <a:lstStyle/>
          <a:p>
            <a:pPr algn="ctr"/>
            <a:r>
              <a:rPr lang="tr-TR" dirty="0" smtClean="0">
                <a:solidFill>
                  <a:srgbClr val="C00000"/>
                </a:solidFill>
                <a:latin typeface="Arial Black" pitchFamily="34" charset="0"/>
              </a:rPr>
              <a:t>C-</a:t>
            </a:r>
            <a:r>
              <a:rPr lang="tr-TR" dirty="0" err="1" smtClean="0">
                <a:solidFill>
                  <a:srgbClr val="C00000"/>
                </a:solidFill>
                <a:latin typeface="Arial Black" pitchFamily="34" charset="0"/>
              </a:rPr>
              <a:t>s</a:t>
            </a:r>
            <a:r>
              <a:rPr lang="tr-TR" baseline="-25000" dirty="0" err="1" smtClean="0">
                <a:solidFill>
                  <a:srgbClr val="C00000"/>
                </a:solidFill>
                <a:latin typeface="Arial Black" pitchFamily="34" charset="0"/>
              </a:rPr>
              <a:t>r</a:t>
            </a:r>
            <a:r>
              <a:rPr lang="tr-TR" dirty="0" smtClean="0">
                <a:solidFill>
                  <a:srgbClr val="C00000"/>
                </a:solidFill>
                <a:latin typeface="Arial Black" pitchFamily="34" charset="0"/>
              </a:rPr>
              <a:t> Ayrımı </a:t>
            </a:r>
            <a:br>
              <a:rPr lang="tr-TR" dirty="0" smtClean="0">
                <a:solidFill>
                  <a:srgbClr val="C00000"/>
                </a:solidFill>
                <a:latin typeface="Arial Black" pitchFamily="34" charset="0"/>
              </a:rPr>
            </a:br>
            <a:r>
              <a:rPr lang="tr-TR" dirty="0" smtClean="0">
                <a:solidFill>
                  <a:srgbClr val="C00000"/>
                </a:solidFill>
                <a:latin typeface="Arial Black" pitchFamily="34" charset="0"/>
              </a:rPr>
              <a:t>(KARMAŞIKLIK-SPEKTRAL ORAN)</a:t>
            </a:r>
            <a:endParaRPr lang="tr-TR" dirty="0">
              <a:solidFill>
                <a:srgbClr val="C00000"/>
              </a:solidFill>
              <a:latin typeface="Arial Black" pitchFamily="34" charset="0"/>
            </a:endParaRPr>
          </a:p>
        </p:txBody>
      </p:sp>
      <p:sp>
        <p:nvSpPr>
          <p:cNvPr id="3" name="2 İçerik Yer Tutucusu"/>
          <p:cNvSpPr>
            <a:spLocks noGrp="1"/>
          </p:cNvSpPr>
          <p:nvPr>
            <p:ph idx="1"/>
          </p:nvPr>
        </p:nvSpPr>
        <p:spPr>
          <a:xfrm>
            <a:off x="304800" y="1554163"/>
            <a:ext cx="8686800" cy="2874970"/>
          </a:xfrm>
        </p:spPr>
        <p:txBody>
          <a:bodyPr/>
          <a:lstStyle/>
          <a:p>
            <a:pPr marL="0" indent="0" algn="just">
              <a:buNone/>
            </a:pPr>
            <a:r>
              <a:rPr lang="tr-TR" sz="2800" dirty="0" smtClean="0"/>
              <a:t>M</a:t>
            </a:r>
            <a:r>
              <a:rPr lang="tr-TR" sz="2800" dirty="0" smtClean="0">
                <a:solidFill>
                  <a:schemeClr val="tx1"/>
                </a:solidFill>
              </a:rPr>
              <a:t>ATLAB kullanılarak yazılan bir programda tüm verilerin karmaşıklık (C) ve spektral oran (</a:t>
            </a:r>
            <a:r>
              <a:rPr lang="tr-TR" sz="2800" dirty="0" err="1" smtClean="0">
                <a:solidFill>
                  <a:schemeClr val="tx1"/>
                </a:solidFill>
              </a:rPr>
              <a:t>Sr</a:t>
            </a:r>
            <a:r>
              <a:rPr lang="tr-TR" sz="2800" dirty="0" smtClean="0">
                <a:solidFill>
                  <a:schemeClr val="tx1"/>
                </a:solidFill>
              </a:rPr>
              <a:t>) katsayıları hesaplanmıştır. C ve </a:t>
            </a:r>
            <a:r>
              <a:rPr lang="tr-TR" sz="2800" dirty="0" err="1" smtClean="0">
                <a:solidFill>
                  <a:schemeClr val="tx1"/>
                </a:solidFill>
              </a:rPr>
              <a:t>Sr’nin</a:t>
            </a:r>
            <a:r>
              <a:rPr lang="tr-TR" sz="2800" dirty="0" smtClean="0">
                <a:solidFill>
                  <a:schemeClr val="tx1"/>
                </a:solidFill>
              </a:rPr>
              <a:t> hesaplanmasında kullanılan zaman pencereleri; t</a:t>
            </a:r>
            <a:r>
              <a:rPr lang="tr-TR" sz="2800" baseline="-25000" dirty="0" smtClean="0">
                <a:solidFill>
                  <a:schemeClr val="tx1"/>
                </a:solidFill>
              </a:rPr>
              <a:t>1</a:t>
            </a:r>
            <a:r>
              <a:rPr lang="tr-TR" sz="2800" dirty="0" smtClean="0">
                <a:solidFill>
                  <a:schemeClr val="tx1"/>
                </a:solidFill>
              </a:rPr>
              <a:t>-t</a:t>
            </a:r>
            <a:r>
              <a:rPr lang="tr-TR" sz="2800" baseline="-25000" dirty="0" smtClean="0">
                <a:solidFill>
                  <a:schemeClr val="tx1"/>
                </a:solidFill>
              </a:rPr>
              <a:t>2</a:t>
            </a:r>
            <a:r>
              <a:rPr lang="tr-TR" sz="2800" dirty="0" smtClean="0">
                <a:solidFill>
                  <a:schemeClr val="tx1"/>
                </a:solidFill>
              </a:rPr>
              <a:t>=2-4 sn, t</a:t>
            </a:r>
            <a:r>
              <a:rPr lang="tr-TR" sz="2800" baseline="-25000" dirty="0" smtClean="0">
                <a:solidFill>
                  <a:schemeClr val="tx1"/>
                </a:solidFill>
              </a:rPr>
              <a:t>0</a:t>
            </a:r>
            <a:r>
              <a:rPr lang="tr-TR" sz="2800" dirty="0" smtClean="0">
                <a:solidFill>
                  <a:schemeClr val="tx1"/>
                </a:solidFill>
              </a:rPr>
              <a:t>-t</a:t>
            </a:r>
            <a:r>
              <a:rPr lang="tr-TR" sz="2800" baseline="-25000" dirty="0" smtClean="0">
                <a:solidFill>
                  <a:schemeClr val="tx1"/>
                </a:solidFill>
              </a:rPr>
              <a:t>1</a:t>
            </a:r>
            <a:r>
              <a:rPr lang="tr-TR" sz="2800" dirty="0" smtClean="0">
                <a:solidFill>
                  <a:schemeClr val="tx1"/>
                </a:solidFill>
              </a:rPr>
              <a:t>=P dalgası başlangıç zamanı-2 sn ve frekans bantları; h</a:t>
            </a:r>
            <a:r>
              <a:rPr lang="tr-TR" sz="2800" baseline="-25000" dirty="0" smtClean="0">
                <a:solidFill>
                  <a:schemeClr val="tx1"/>
                </a:solidFill>
              </a:rPr>
              <a:t>1</a:t>
            </a:r>
            <a:r>
              <a:rPr lang="tr-TR" sz="2800" dirty="0" smtClean="0">
                <a:solidFill>
                  <a:schemeClr val="tx1"/>
                </a:solidFill>
              </a:rPr>
              <a:t>-h</a:t>
            </a:r>
            <a:r>
              <a:rPr lang="tr-TR" sz="2800" baseline="-25000" dirty="0" smtClean="0">
                <a:solidFill>
                  <a:schemeClr val="tx1"/>
                </a:solidFill>
              </a:rPr>
              <a:t>2</a:t>
            </a:r>
            <a:r>
              <a:rPr lang="tr-TR" sz="2800" dirty="0" smtClean="0">
                <a:solidFill>
                  <a:schemeClr val="tx1"/>
                </a:solidFill>
              </a:rPr>
              <a:t>=5-10 Hz, l</a:t>
            </a:r>
            <a:r>
              <a:rPr lang="tr-TR" sz="2800" baseline="-25000" dirty="0" smtClean="0">
                <a:solidFill>
                  <a:schemeClr val="tx1"/>
                </a:solidFill>
              </a:rPr>
              <a:t>1</a:t>
            </a:r>
            <a:r>
              <a:rPr lang="tr-TR" sz="2800" dirty="0" smtClean="0">
                <a:solidFill>
                  <a:schemeClr val="tx1"/>
                </a:solidFill>
              </a:rPr>
              <a:t>-l</a:t>
            </a:r>
            <a:r>
              <a:rPr lang="tr-TR" sz="2800" baseline="-25000" dirty="0" smtClean="0">
                <a:solidFill>
                  <a:schemeClr val="tx1"/>
                </a:solidFill>
              </a:rPr>
              <a:t>2</a:t>
            </a:r>
            <a:r>
              <a:rPr lang="tr-TR" sz="2800" dirty="0" smtClean="0">
                <a:solidFill>
                  <a:schemeClr val="tx1"/>
                </a:solidFill>
              </a:rPr>
              <a:t>=1-5 Hz’dir. </a:t>
            </a:r>
          </a:p>
          <a:p>
            <a:pPr marL="0" indent="0">
              <a:buNone/>
            </a:pPr>
            <a:endParaRPr lang="tr-TR" dirty="0"/>
          </a:p>
        </p:txBody>
      </p:sp>
      <p:pic>
        <p:nvPicPr>
          <p:cNvPr id="1026" name="Picture 2"/>
          <p:cNvPicPr>
            <a:picLocks noChangeAspect="1" noChangeArrowheads="1"/>
          </p:cNvPicPr>
          <p:nvPr/>
        </p:nvPicPr>
        <p:blipFill>
          <a:blip r:embed="rId3" cstate="print"/>
          <a:srcRect/>
          <a:stretch>
            <a:fillRect/>
          </a:stretch>
        </p:blipFill>
        <p:spPr bwMode="auto">
          <a:xfrm>
            <a:off x="1928794" y="4357694"/>
            <a:ext cx="5208762" cy="1857388"/>
          </a:xfrm>
          <a:prstGeom prst="rect">
            <a:avLst/>
          </a:prstGeom>
          <a:noFill/>
          <a:ln w="9525">
            <a:noFill/>
            <a:miter lim="800000"/>
            <a:headEnd/>
            <a:tailEnd/>
          </a:ln>
        </p:spPr>
      </p:pic>
    </p:spTree>
  </p:cSld>
  <p:clrMapOvr>
    <a:masterClrMapping/>
  </p:clrMapOvr>
  <p:transition>
    <p:circl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Dikdörtgen"/>
          <p:cNvSpPr/>
          <p:nvPr/>
        </p:nvSpPr>
        <p:spPr>
          <a:xfrm>
            <a:off x="1857356" y="6211669"/>
            <a:ext cx="5715040" cy="646331"/>
          </a:xfrm>
          <a:prstGeom prst="rect">
            <a:avLst/>
          </a:prstGeom>
        </p:spPr>
        <p:txBody>
          <a:bodyPr wrap="square">
            <a:spAutoFit/>
          </a:bodyPr>
          <a:lstStyle/>
          <a:p>
            <a:pPr algn="ctr"/>
            <a:r>
              <a:rPr lang="tr-TR" dirty="0" smtClean="0"/>
              <a:t>2008013110.YER.BHZ.KO kaydının genlik ve güç spektrumları (Patlatma)</a:t>
            </a:r>
            <a:endParaRPr lang="tr-TR" dirty="0"/>
          </a:p>
        </p:txBody>
      </p:sp>
      <p:pic>
        <p:nvPicPr>
          <p:cNvPr id="11266" name="Picture 2"/>
          <p:cNvPicPr>
            <a:picLocks noChangeAspect="1" noChangeArrowheads="1"/>
          </p:cNvPicPr>
          <p:nvPr/>
        </p:nvPicPr>
        <p:blipFill>
          <a:blip r:embed="rId2" cstate="print"/>
          <a:srcRect/>
          <a:stretch>
            <a:fillRect/>
          </a:stretch>
        </p:blipFill>
        <p:spPr bwMode="auto">
          <a:xfrm>
            <a:off x="214282" y="214290"/>
            <a:ext cx="4751207" cy="3929066"/>
          </a:xfrm>
          <a:prstGeom prst="rect">
            <a:avLst/>
          </a:prstGeom>
          <a:noFill/>
          <a:ln w="9525">
            <a:solidFill>
              <a:schemeClr val="tx1"/>
            </a:solidFill>
            <a:miter lim="800000"/>
            <a:headEnd/>
            <a:tailEnd/>
          </a:ln>
        </p:spPr>
      </p:pic>
      <p:sp>
        <p:nvSpPr>
          <p:cNvPr id="6" name="5 Metin kutusu"/>
          <p:cNvSpPr txBox="1"/>
          <p:nvPr/>
        </p:nvSpPr>
        <p:spPr>
          <a:xfrm>
            <a:off x="1714480" y="4286256"/>
            <a:ext cx="2214578" cy="338554"/>
          </a:xfrm>
          <a:prstGeom prst="rect">
            <a:avLst/>
          </a:prstGeom>
          <a:noFill/>
        </p:spPr>
        <p:txBody>
          <a:bodyPr wrap="square" rtlCol="0">
            <a:spAutoFit/>
          </a:bodyPr>
          <a:lstStyle/>
          <a:p>
            <a:r>
              <a:rPr lang="tr-TR" sz="1600" dirty="0" err="1" smtClean="0"/>
              <a:t>Sr</a:t>
            </a:r>
            <a:r>
              <a:rPr lang="tr-TR" sz="1600" dirty="0" smtClean="0"/>
              <a:t>: 0.07</a:t>
            </a:r>
            <a:endParaRPr lang="tr-TR" sz="1600" dirty="0"/>
          </a:p>
        </p:txBody>
      </p:sp>
      <p:sp>
        <p:nvSpPr>
          <p:cNvPr id="7" name="6 Metin kutusu"/>
          <p:cNvSpPr txBox="1"/>
          <p:nvPr/>
        </p:nvSpPr>
        <p:spPr>
          <a:xfrm>
            <a:off x="6286512" y="1785926"/>
            <a:ext cx="1643074" cy="338554"/>
          </a:xfrm>
          <a:prstGeom prst="rect">
            <a:avLst/>
          </a:prstGeom>
          <a:noFill/>
        </p:spPr>
        <p:txBody>
          <a:bodyPr wrap="square" rtlCol="0">
            <a:spAutoFit/>
          </a:bodyPr>
          <a:lstStyle/>
          <a:p>
            <a:r>
              <a:rPr lang="tr-TR" sz="1600" dirty="0" smtClean="0"/>
              <a:t>C: 0.79</a:t>
            </a:r>
            <a:endParaRPr lang="tr-TR" sz="1600" dirty="0"/>
          </a:p>
        </p:txBody>
      </p:sp>
      <p:pic>
        <p:nvPicPr>
          <p:cNvPr id="3075" name="Picture 3"/>
          <p:cNvPicPr>
            <a:picLocks noChangeAspect="1" noChangeArrowheads="1"/>
          </p:cNvPicPr>
          <p:nvPr/>
        </p:nvPicPr>
        <p:blipFill>
          <a:blip r:embed="rId3" cstate="print"/>
          <a:srcRect/>
          <a:stretch>
            <a:fillRect/>
          </a:stretch>
        </p:blipFill>
        <p:spPr bwMode="auto">
          <a:xfrm>
            <a:off x="4214810" y="2214554"/>
            <a:ext cx="4714876" cy="3872934"/>
          </a:xfrm>
          <a:prstGeom prst="rect">
            <a:avLst/>
          </a:prstGeom>
          <a:noFill/>
          <a:ln w="9525">
            <a:solidFill>
              <a:schemeClr val="tx1"/>
            </a:solidFill>
            <a:miter lim="800000"/>
            <a:headEnd/>
            <a:tailEnd/>
          </a:ln>
        </p:spPr>
      </p:pic>
    </p:spTree>
  </p:cSld>
  <p:clrMapOvr>
    <a:masterClrMapping/>
  </p:clrMapOvr>
  <p:transition>
    <p:circl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2285984" y="6215082"/>
            <a:ext cx="5214974" cy="646331"/>
          </a:xfrm>
          <a:prstGeom prst="rect">
            <a:avLst/>
          </a:prstGeom>
        </p:spPr>
        <p:txBody>
          <a:bodyPr wrap="square">
            <a:spAutoFit/>
          </a:bodyPr>
          <a:lstStyle/>
          <a:p>
            <a:pPr algn="ctr"/>
            <a:r>
              <a:rPr lang="tr-TR" dirty="0" smtClean="0"/>
              <a:t>2008050809.YER.BHZ.KO kaydının genlik ve güç spektrumları (Deprem)</a:t>
            </a:r>
            <a:endParaRPr lang="tr-TR" dirty="0"/>
          </a:p>
        </p:txBody>
      </p:sp>
      <p:pic>
        <p:nvPicPr>
          <p:cNvPr id="13314" name="Picture 2"/>
          <p:cNvPicPr>
            <a:picLocks noChangeAspect="1" noChangeArrowheads="1"/>
          </p:cNvPicPr>
          <p:nvPr/>
        </p:nvPicPr>
        <p:blipFill>
          <a:blip r:embed="rId2" cstate="print"/>
          <a:srcRect/>
          <a:stretch>
            <a:fillRect/>
          </a:stretch>
        </p:blipFill>
        <p:spPr bwMode="auto">
          <a:xfrm>
            <a:off x="214281" y="214290"/>
            <a:ext cx="4765335" cy="4000528"/>
          </a:xfrm>
          <a:prstGeom prst="rect">
            <a:avLst/>
          </a:prstGeom>
          <a:noFill/>
          <a:ln w="9525">
            <a:solidFill>
              <a:schemeClr val="tx1"/>
            </a:solidFill>
            <a:miter lim="800000"/>
            <a:headEnd/>
            <a:tailEnd/>
          </a:ln>
        </p:spPr>
      </p:pic>
      <p:sp>
        <p:nvSpPr>
          <p:cNvPr id="6" name="5 Metin kutusu"/>
          <p:cNvSpPr txBox="1"/>
          <p:nvPr/>
        </p:nvSpPr>
        <p:spPr>
          <a:xfrm>
            <a:off x="1643042" y="4286256"/>
            <a:ext cx="2500330" cy="338554"/>
          </a:xfrm>
          <a:prstGeom prst="rect">
            <a:avLst/>
          </a:prstGeom>
          <a:noFill/>
        </p:spPr>
        <p:txBody>
          <a:bodyPr wrap="square" rtlCol="0">
            <a:spAutoFit/>
          </a:bodyPr>
          <a:lstStyle/>
          <a:p>
            <a:r>
              <a:rPr lang="tr-TR" sz="1600" dirty="0" err="1" smtClean="0"/>
              <a:t>Sr</a:t>
            </a:r>
            <a:r>
              <a:rPr lang="tr-TR" sz="1600" dirty="0" smtClean="0"/>
              <a:t>: 0.10</a:t>
            </a:r>
            <a:endParaRPr lang="tr-TR" sz="1600" dirty="0"/>
          </a:p>
        </p:txBody>
      </p:sp>
      <p:sp>
        <p:nvSpPr>
          <p:cNvPr id="7" name="6 Metin kutusu"/>
          <p:cNvSpPr txBox="1"/>
          <p:nvPr/>
        </p:nvSpPr>
        <p:spPr>
          <a:xfrm>
            <a:off x="6429388" y="1785926"/>
            <a:ext cx="1785950" cy="338554"/>
          </a:xfrm>
          <a:prstGeom prst="rect">
            <a:avLst/>
          </a:prstGeom>
          <a:noFill/>
        </p:spPr>
        <p:txBody>
          <a:bodyPr wrap="square" rtlCol="0">
            <a:spAutoFit/>
          </a:bodyPr>
          <a:lstStyle/>
          <a:p>
            <a:r>
              <a:rPr lang="tr-TR" sz="1600" dirty="0" smtClean="0"/>
              <a:t>C: 3.95</a:t>
            </a:r>
            <a:endParaRPr lang="tr-TR" sz="1600" dirty="0"/>
          </a:p>
        </p:txBody>
      </p:sp>
      <p:pic>
        <p:nvPicPr>
          <p:cNvPr id="1026" name="Picture 2"/>
          <p:cNvPicPr>
            <a:picLocks noChangeAspect="1" noChangeArrowheads="1"/>
          </p:cNvPicPr>
          <p:nvPr/>
        </p:nvPicPr>
        <p:blipFill>
          <a:blip r:embed="rId3" cstate="print"/>
          <a:srcRect/>
          <a:stretch>
            <a:fillRect/>
          </a:stretch>
        </p:blipFill>
        <p:spPr bwMode="auto">
          <a:xfrm>
            <a:off x="4254179" y="2214554"/>
            <a:ext cx="4889821" cy="3938690"/>
          </a:xfrm>
          <a:prstGeom prst="rect">
            <a:avLst/>
          </a:prstGeom>
          <a:noFill/>
          <a:ln w="9525">
            <a:solidFill>
              <a:schemeClr val="tx1"/>
            </a:solidFill>
            <a:miter lim="800000"/>
            <a:headEnd/>
            <a:tailEnd/>
          </a:ln>
        </p:spPr>
      </p:pic>
    </p:spTree>
  </p:cSld>
  <p:clrMapOvr>
    <a:masterClrMapping/>
  </p:clrMapOvr>
  <p:transition>
    <p:circl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857356" y="6211669"/>
            <a:ext cx="5715040" cy="646331"/>
          </a:xfrm>
          <a:prstGeom prst="rect">
            <a:avLst/>
          </a:prstGeom>
        </p:spPr>
        <p:txBody>
          <a:bodyPr wrap="square">
            <a:spAutoFit/>
          </a:bodyPr>
          <a:lstStyle/>
          <a:p>
            <a:pPr algn="ctr"/>
            <a:r>
              <a:rPr lang="tr-TR" dirty="0" smtClean="0"/>
              <a:t>2008013010.YER.BHZ.KO kaydının genlik ve güç spektrumları (Patlatma)</a:t>
            </a:r>
            <a:endParaRPr lang="tr-TR" dirty="0"/>
          </a:p>
        </p:txBody>
      </p:sp>
      <p:pic>
        <p:nvPicPr>
          <p:cNvPr id="12290" name="Picture 2"/>
          <p:cNvPicPr>
            <a:picLocks noChangeAspect="1" noChangeArrowheads="1"/>
          </p:cNvPicPr>
          <p:nvPr/>
        </p:nvPicPr>
        <p:blipFill>
          <a:blip r:embed="rId2" cstate="print"/>
          <a:srcRect/>
          <a:stretch>
            <a:fillRect/>
          </a:stretch>
        </p:blipFill>
        <p:spPr bwMode="auto">
          <a:xfrm>
            <a:off x="214281" y="214290"/>
            <a:ext cx="5012797" cy="4214842"/>
          </a:xfrm>
          <a:prstGeom prst="rect">
            <a:avLst/>
          </a:prstGeom>
          <a:noFill/>
          <a:ln w="9525">
            <a:solidFill>
              <a:schemeClr val="tx1"/>
            </a:solidFill>
            <a:miter lim="800000"/>
            <a:headEnd/>
            <a:tailEnd/>
          </a:ln>
        </p:spPr>
      </p:pic>
      <p:sp>
        <p:nvSpPr>
          <p:cNvPr id="6" name="5 Metin kutusu"/>
          <p:cNvSpPr txBox="1"/>
          <p:nvPr/>
        </p:nvSpPr>
        <p:spPr>
          <a:xfrm>
            <a:off x="2071670" y="4500570"/>
            <a:ext cx="1928826" cy="338554"/>
          </a:xfrm>
          <a:prstGeom prst="rect">
            <a:avLst/>
          </a:prstGeom>
          <a:noFill/>
        </p:spPr>
        <p:txBody>
          <a:bodyPr wrap="square" rtlCol="0">
            <a:spAutoFit/>
          </a:bodyPr>
          <a:lstStyle/>
          <a:p>
            <a:r>
              <a:rPr lang="tr-TR" sz="1600" dirty="0" err="1" smtClean="0"/>
              <a:t>Sr</a:t>
            </a:r>
            <a:r>
              <a:rPr lang="tr-TR" sz="1600" dirty="0" smtClean="0"/>
              <a:t>: 0.09</a:t>
            </a:r>
            <a:endParaRPr lang="tr-TR" sz="1600" dirty="0"/>
          </a:p>
        </p:txBody>
      </p:sp>
      <p:sp>
        <p:nvSpPr>
          <p:cNvPr id="7" name="6 Metin kutusu"/>
          <p:cNvSpPr txBox="1"/>
          <p:nvPr/>
        </p:nvSpPr>
        <p:spPr>
          <a:xfrm>
            <a:off x="6286512" y="1714488"/>
            <a:ext cx="2000264" cy="338554"/>
          </a:xfrm>
          <a:prstGeom prst="rect">
            <a:avLst/>
          </a:prstGeom>
          <a:noFill/>
        </p:spPr>
        <p:txBody>
          <a:bodyPr wrap="square" rtlCol="0">
            <a:spAutoFit/>
          </a:bodyPr>
          <a:lstStyle/>
          <a:p>
            <a:r>
              <a:rPr lang="tr-TR" sz="1600" dirty="0" smtClean="0"/>
              <a:t>C: 0.56</a:t>
            </a:r>
            <a:endParaRPr lang="tr-TR" sz="1600" dirty="0"/>
          </a:p>
        </p:txBody>
      </p:sp>
      <p:pic>
        <p:nvPicPr>
          <p:cNvPr id="4099" name="Picture 3"/>
          <p:cNvPicPr>
            <a:picLocks noChangeAspect="1" noChangeArrowheads="1"/>
          </p:cNvPicPr>
          <p:nvPr/>
        </p:nvPicPr>
        <p:blipFill>
          <a:blip r:embed="rId3" cstate="print"/>
          <a:srcRect/>
          <a:stretch>
            <a:fillRect/>
          </a:stretch>
        </p:blipFill>
        <p:spPr bwMode="auto">
          <a:xfrm>
            <a:off x="4357686" y="2214554"/>
            <a:ext cx="4579834" cy="3929090"/>
          </a:xfrm>
          <a:prstGeom prst="rect">
            <a:avLst/>
          </a:prstGeom>
          <a:noFill/>
          <a:ln w="9525">
            <a:solidFill>
              <a:schemeClr val="tx1"/>
            </a:solidFill>
            <a:miter lim="800000"/>
            <a:headEnd/>
            <a:tailEnd/>
          </a:ln>
        </p:spPr>
      </p:pic>
    </p:spTree>
  </p:cSld>
  <p:clrMapOvr>
    <a:masterClrMapping/>
  </p:clrMapOvr>
  <p:transition>
    <p:circl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2285984" y="6215082"/>
            <a:ext cx="5143536" cy="646331"/>
          </a:xfrm>
          <a:prstGeom prst="rect">
            <a:avLst/>
          </a:prstGeom>
        </p:spPr>
        <p:txBody>
          <a:bodyPr wrap="square">
            <a:spAutoFit/>
          </a:bodyPr>
          <a:lstStyle/>
          <a:p>
            <a:pPr algn="ctr"/>
            <a:r>
              <a:rPr lang="tr-TR" dirty="0" smtClean="0"/>
              <a:t>2008071409.YER.BHZ.KO kaydının genlik ve güç spektrumları (Deprem)</a:t>
            </a:r>
            <a:endParaRPr lang="tr-TR" dirty="0"/>
          </a:p>
        </p:txBody>
      </p:sp>
      <p:pic>
        <p:nvPicPr>
          <p:cNvPr id="14338" name="Picture 2"/>
          <p:cNvPicPr>
            <a:picLocks noChangeAspect="1" noChangeArrowheads="1"/>
          </p:cNvPicPr>
          <p:nvPr/>
        </p:nvPicPr>
        <p:blipFill>
          <a:blip r:embed="rId2" cstate="print"/>
          <a:srcRect/>
          <a:stretch>
            <a:fillRect/>
          </a:stretch>
        </p:blipFill>
        <p:spPr bwMode="auto">
          <a:xfrm>
            <a:off x="214282" y="214290"/>
            <a:ext cx="4934450" cy="4214842"/>
          </a:xfrm>
          <a:prstGeom prst="rect">
            <a:avLst/>
          </a:prstGeom>
          <a:noFill/>
          <a:ln w="9525">
            <a:solidFill>
              <a:schemeClr val="tx1"/>
            </a:solidFill>
            <a:miter lim="800000"/>
            <a:headEnd/>
            <a:tailEnd/>
          </a:ln>
        </p:spPr>
      </p:pic>
      <p:sp>
        <p:nvSpPr>
          <p:cNvPr id="6" name="5 Metin kutusu"/>
          <p:cNvSpPr txBox="1"/>
          <p:nvPr/>
        </p:nvSpPr>
        <p:spPr>
          <a:xfrm>
            <a:off x="1785918" y="4500570"/>
            <a:ext cx="2571768" cy="338554"/>
          </a:xfrm>
          <a:prstGeom prst="rect">
            <a:avLst/>
          </a:prstGeom>
          <a:noFill/>
        </p:spPr>
        <p:txBody>
          <a:bodyPr wrap="square" rtlCol="0">
            <a:spAutoFit/>
          </a:bodyPr>
          <a:lstStyle/>
          <a:p>
            <a:r>
              <a:rPr lang="tr-TR" sz="1600" dirty="0" err="1" smtClean="0"/>
              <a:t>Sr</a:t>
            </a:r>
            <a:r>
              <a:rPr lang="tr-TR" sz="1600" dirty="0" smtClean="0"/>
              <a:t>: 0.11</a:t>
            </a:r>
            <a:endParaRPr lang="tr-TR" sz="1600" dirty="0"/>
          </a:p>
        </p:txBody>
      </p:sp>
      <p:sp>
        <p:nvSpPr>
          <p:cNvPr id="7" name="6 Metin kutusu"/>
          <p:cNvSpPr txBox="1"/>
          <p:nvPr/>
        </p:nvSpPr>
        <p:spPr>
          <a:xfrm>
            <a:off x="6000760" y="1857364"/>
            <a:ext cx="2143140" cy="338554"/>
          </a:xfrm>
          <a:prstGeom prst="rect">
            <a:avLst/>
          </a:prstGeom>
          <a:noFill/>
        </p:spPr>
        <p:txBody>
          <a:bodyPr wrap="square" rtlCol="0">
            <a:spAutoFit/>
          </a:bodyPr>
          <a:lstStyle/>
          <a:p>
            <a:r>
              <a:rPr lang="tr-TR" sz="1600" dirty="0" smtClean="0"/>
              <a:t>C: 4.53</a:t>
            </a:r>
            <a:endParaRPr lang="tr-TR" sz="1600" dirty="0"/>
          </a:p>
        </p:txBody>
      </p:sp>
      <p:pic>
        <p:nvPicPr>
          <p:cNvPr id="2051" name="Picture 3"/>
          <p:cNvPicPr>
            <a:picLocks noChangeAspect="1" noChangeArrowheads="1"/>
          </p:cNvPicPr>
          <p:nvPr/>
        </p:nvPicPr>
        <p:blipFill>
          <a:blip r:embed="rId3" cstate="print"/>
          <a:srcRect/>
          <a:stretch>
            <a:fillRect/>
          </a:stretch>
        </p:blipFill>
        <p:spPr bwMode="auto">
          <a:xfrm>
            <a:off x="4286248" y="2309804"/>
            <a:ext cx="4643470" cy="3869559"/>
          </a:xfrm>
          <a:prstGeom prst="rect">
            <a:avLst/>
          </a:prstGeom>
          <a:noFill/>
          <a:ln w="9525">
            <a:solidFill>
              <a:schemeClr val="tx1"/>
            </a:solidFill>
            <a:miter lim="800000"/>
            <a:headEnd/>
            <a:tailEnd/>
          </a:ln>
        </p:spPr>
      </p:pic>
    </p:spTree>
  </p:cSld>
  <p:clrMapOvr>
    <a:masterClrMapping/>
  </p:clrMapOvr>
  <p:transition>
    <p:circl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o"/>
          <p:cNvGraphicFramePr>
            <a:graphicFrameLocks noGrp="1"/>
          </p:cNvGraphicFramePr>
          <p:nvPr/>
        </p:nvGraphicFramePr>
        <p:xfrm>
          <a:off x="1714480" y="785794"/>
          <a:ext cx="5857916" cy="5858040"/>
        </p:xfrm>
        <a:graphic>
          <a:graphicData uri="http://schemas.openxmlformats.org/drawingml/2006/table">
            <a:tbl>
              <a:tblPr/>
              <a:tblGrid>
                <a:gridCol w="732240"/>
                <a:gridCol w="756648"/>
                <a:gridCol w="720797"/>
                <a:gridCol w="720797"/>
                <a:gridCol w="732240"/>
                <a:gridCol w="756648"/>
                <a:gridCol w="719273"/>
                <a:gridCol w="719273"/>
              </a:tblGrid>
              <a:tr h="183591">
                <a:tc rowSpan="2">
                  <a:txBody>
                    <a:bodyPr/>
                    <a:lstStyle/>
                    <a:p>
                      <a:pPr algn="ctr">
                        <a:lnSpc>
                          <a:spcPct val="115000"/>
                        </a:lnSpc>
                        <a:spcAft>
                          <a:spcPts val="0"/>
                        </a:spcAft>
                      </a:pPr>
                      <a:r>
                        <a:rPr lang="tr-TR" sz="1100" b="1">
                          <a:latin typeface="Times New Roman"/>
                          <a:ea typeface="Times New Roman"/>
                        </a:rPr>
                        <a:t>TARİH </a:t>
                      </a:r>
                      <a:endParaRPr lang="tr-TR" sz="1100">
                        <a:latin typeface="Times New Roman"/>
                        <a:ea typeface="Times New Roman"/>
                      </a:endParaRP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a:txBody>
                    <a:bodyPr/>
                    <a:lstStyle/>
                    <a:p>
                      <a:pPr algn="ctr">
                        <a:lnSpc>
                          <a:spcPct val="115000"/>
                        </a:lnSpc>
                        <a:spcAft>
                          <a:spcPts val="0"/>
                        </a:spcAft>
                      </a:pPr>
                      <a:r>
                        <a:rPr lang="tr-TR" sz="1100" b="1">
                          <a:latin typeface="Times New Roman"/>
                          <a:ea typeface="Times New Roman"/>
                        </a:rPr>
                        <a:t>ZAMAN (GMT) </a:t>
                      </a:r>
                      <a:endParaRPr lang="tr-TR" sz="1100">
                        <a:latin typeface="Times New Roman"/>
                        <a:ea typeface="Times New Roman"/>
                      </a:endParaRP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a:lnSpc>
                          <a:spcPct val="115000"/>
                        </a:lnSpc>
                        <a:spcAft>
                          <a:spcPts val="0"/>
                        </a:spcAft>
                      </a:pPr>
                      <a:r>
                        <a:rPr lang="tr-TR" sz="1100" b="1">
                          <a:latin typeface="Times New Roman"/>
                          <a:ea typeface="Times New Roman"/>
                        </a:rPr>
                        <a:t>YER</a:t>
                      </a:r>
                      <a:endParaRPr lang="tr-TR" sz="1100">
                        <a:latin typeface="Times New Roman"/>
                        <a:ea typeface="Times New Roman"/>
                      </a:endParaRP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tr-TR"/>
                    </a:p>
                  </a:txBody>
                  <a:tcPr/>
                </a:tc>
                <a:tc rowSpan="2">
                  <a:txBody>
                    <a:bodyPr/>
                    <a:lstStyle/>
                    <a:p>
                      <a:pPr algn="ctr">
                        <a:lnSpc>
                          <a:spcPct val="115000"/>
                        </a:lnSpc>
                        <a:spcAft>
                          <a:spcPts val="0"/>
                        </a:spcAft>
                      </a:pPr>
                      <a:r>
                        <a:rPr lang="tr-TR" sz="1100" b="1">
                          <a:latin typeface="Times New Roman"/>
                          <a:ea typeface="Times New Roman"/>
                        </a:rPr>
                        <a:t>TARİH </a:t>
                      </a:r>
                      <a:endParaRPr lang="tr-TR" sz="1100">
                        <a:latin typeface="Times New Roman"/>
                        <a:ea typeface="Times New Roman"/>
                      </a:endParaRP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a:txBody>
                    <a:bodyPr/>
                    <a:lstStyle/>
                    <a:p>
                      <a:pPr algn="ctr">
                        <a:lnSpc>
                          <a:spcPct val="115000"/>
                        </a:lnSpc>
                        <a:spcAft>
                          <a:spcPts val="0"/>
                        </a:spcAft>
                      </a:pPr>
                      <a:r>
                        <a:rPr lang="tr-TR" sz="1100" b="1">
                          <a:latin typeface="Times New Roman"/>
                          <a:ea typeface="Times New Roman"/>
                        </a:rPr>
                        <a:t>ZAMAN (GMT) </a:t>
                      </a:r>
                      <a:endParaRPr lang="tr-TR" sz="1100">
                        <a:latin typeface="Times New Roman"/>
                        <a:ea typeface="Times New Roman"/>
                      </a:endParaRP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a:lnSpc>
                          <a:spcPct val="115000"/>
                        </a:lnSpc>
                        <a:spcAft>
                          <a:spcPts val="0"/>
                        </a:spcAft>
                      </a:pPr>
                      <a:r>
                        <a:rPr lang="tr-TR" sz="1100" b="1">
                          <a:latin typeface="Times New Roman"/>
                          <a:ea typeface="Times New Roman"/>
                        </a:rPr>
                        <a:t>YER</a:t>
                      </a:r>
                      <a:endParaRPr lang="tr-TR" sz="1100">
                        <a:latin typeface="Times New Roman"/>
                        <a:ea typeface="Times New Roman"/>
                      </a:endParaRP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tr-TR"/>
                    </a:p>
                  </a:txBody>
                  <a:tcPr/>
                </a:tc>
              </a:tr>
              <a:tr h="183591">
                <a:tc vMerge="1">
                  <a:txBody>
                    <a:bodyPr/>
                    <a:lstStyle/>
                    <a:p>
                      <a:endParaRPr lang="tr-TR"/>
                    </a:p>
                  </a:txBody>
                  <a:tcPr/>
                </a:tc>
                <a:tc vMerge="1">
                  <a:txBody>
                    <a:bodyPr/>
                    <a:lstStyle/>
                    <a:p>
                      <a:endParaRPr lang="tr-TR"/>
                    </a:p>
                  </a:txBody>
                  <a:tcPr/>
                </a:tc>
                <a:tc>
                  <a:txBody>
                    <a:bodyPr/>
                    <a:lstStyle/>
                    <a:p>
                      <a:pPr algn="ctr">
                        <a:lnSpc>
                          <a:spcPct val="115000"/>
                        </a:lnSpc>
                        <a:spcAft>
                          <a:spcPts val="0"/>
                        </a:spcAft>
                      </a:pPr>
                      <a:r>
                        <a:rPr lang="tr-TR" sz="1100" b="1">
                          <a:latin typeface="Times New Roman"/>
                          <a:ea typeface="Times New Roman"/>
                        </a:rPr>
                        <a:t>C</a:t>
                      </a:r>
                      <a:endParaRPr lang="tr-TR" sz="1100">
                        <a:latin typeface="Times New Roman"/>
                        <a:ea typeface="Times New Roman"/>
                      </a:endParaRPr>
                    </a:p>
                  </a:txBody>
                  <a:tcPr marL="28337" marR="28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b="1">
                          <a:latin typeface="Times New Roman"/>
                          <a:ea typeface="Times New Roman"/>
                        </a:rPr>
                        <a:t>Sr</a:t>
                      </a:r>
                      <a:endParaRPr lang="tr-TR" sz="1100">
                        <a:latin typeface="Times New Roman"/>
                        <a:ea typeface="Times New Roman"/>
                      </a:endParaRPr>
                    </a:p>
                  </a:txBody>
                  <a:tcPr marL="28337" marR="28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tr-TR"/>
                    </a:p>
                  </a:txBody>
                  <a:tcPr/>
                </a:tc>
                <a:tc vMerge="1">
                  <a:txBody>
                    <a:bodyPr/>
                    <a:lstStyle/>
                    <a:p>
                      <a:endParaRPr lang="tr-TR"/>
                    </a:p>
                  </a:txBody>
                  <a:tcPr/>
                </a:tc>
                <a:tc>
                  <a:txBody>
                    <a:bodyPr/>
                    <a:lstStyle/>
                    <a:p>
                      <a:pPr algn="ctr">
                        <a:lnSpc>
                          <a:spcPct val="115000"/>
                        </a:lnSpc>
                        <a:spcAft>
                          <a:spcPts val="0"/>
                        </a:spcAft>
                      </a:pPr>
                      <a:r>
                        <a:rPr lang="tr-TR" sz="1100" b="1">
                          <a:latin typeface="Times New Roman"/>
                          <a:ea typeface="Times New Roman"/>
                        </a:rPr>
                        <a:t>C</a:t>
                      </a:r>
                      <a:endParaRPr lang="tr-TR" sz="1100">
                        <a:latin typeface="Times New Roman"/>
                        <a:ea typeface="Times New Roman"/>
                      </a:endParaRPr>
                    </a:p>
                  </a:txBody>
                  <a:tcPr marL="28337" marR="28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b="1">
                          <a:latin typeface="Times New Roman"/>
                          <a:ea typeface="Times New Roman"/>
                        </a:rPr>
                        <a:t>Sr</a:t>
                      </a:r>
                      <a:endParaRPr lang="tr-TR" sz="1100">
                        <a:latin typeface="Times New Roman"/>
                        <a:ea typeface="Times New Roman"/>
                      </a:endParaRPr>
                    </a:p>
                  </a:txBody>
                  <a:tcPr marL="28337" marR="28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04026">
                <a:tc>
                  <a:txBody>
                    <a:bodyPr/>
                    <a:lstStyle/>
                    <a:p>
                      <a:pPr algn="ctr">
                        <a:lnSpc>
                          <a:spcPct val="115000"/>
                        </a:lnSpc>
                        <a:spcAft>
                          <a:spcPts val="0"/>
                        </a:spcAft>
                      </a:pPr>
                      <a:r>
                        <a:rPr lang="tr-TR" sz="1100">
                          <a:latin typeface="Times New Roman"/>
                          <a:ea typeface="Times New Roman"/>
                        </a:rPr>
                        <a:t>08.01.2008</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a:latin typeface="Times New Roman"/>
                          <a:ea typeface="Times New Roman"/>
                        </a:rPr>
                        <a:t>10:23:37.13 </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0.4822</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0.1369</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a:latin typeface="Times New Roman"/>
                          <a:ea typeface="Times New Roman"/>
                        </a:rPr>
                        <a:t>02.04.2008</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a:latin typeface="Times New Roman"/>
                          <a:ea typeface="Times New Roman"/>
                        </a:rPr>
                        <a:t>10:07:12.32 </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0.3129</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0.2634</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04026">
                <a:tc>
                  <a:txBody>
                    <a:bodyPr/>
                    <a:lstStyle/>
                    <a:p>
                      <a:pPr algn="ctr">
                        <a:lnSpc>
                          <a:spcPct val="115000"/>
                        </a:lnSpc>
                        <a:spcAft>
                          <a:spcPts val="0"/>
                        </a:spcAft>
                      </a:pPr>
                      <a:r>
                        <a:rPr lang="tr-TR" sz="1100">
                          <a:latin typeface="Times New Roman"/>
                          <a:ea typeface="Times New Roman"/>
                        </a:rPr>
                        <a:t>08.01.2008</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a:latin typeface="Times New Roman"/>
                          <a:ea typeface="Times New Roman"/>
                        </a:rPr>
                        <a:t>10:40:49.40 </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0.2331</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0.2622</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a:latin typeface="Times New Roman"/>
                          <a:ea typeface="Times New Roman"/>
                        </a:rPr>
                        <a:t>02.04.2008</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a:latin typeface="Times New Roman"/>
                          <a:ea typeface="Times New Roman"/>
                        </a:rPr>
                        <a:t>14:52:25.78 </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1.0136</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0.1287</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04026">
                <a:tc>
                  <a:txBody>
                    <a:bodyPr/>
                    <a:lstStyle/>
                    <a:p>
                      <a:pPr algn="ctr">
                        <a:lnSpc>
                          <a:spcPct val="115000"/>
                        </a:lnSpc>
                        <a:spcAft>
                          <a:spcPts val="0"/>
                        </a:spcAft>
                      </a:pPr>
                      <a:r>
                        <a:rPr lang="tr-TR" sz="1100">
                          <a:latin typeface="Times New Roman"/>
                          <a:ea typeface="Times New Roman"/>
                        </a:rPr>
                        <a:t>11.01.2008</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a:latin typeface="Times New Roman"/>
                          <a:ea typeface="Times New Roman"/>
                        </a:rPr>
                        <a:t>10:01:19.56 </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0.8072</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0.4659</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a:latin typeface="Times New Roman"/>
                          <a:ea typeface="Times New Roman"/>
                        </a:rPr>
                        <a:t>09.04.2008</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a:latin typeface="Times New Roman"/>
                          <a:ea typeface="Times New Roman"/>
                        </a:rPr>
                        <a:t>09:06:48.86 </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1.127</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0.0554</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04026">
                <a:tc>
                  <a:txBody>
                    <a:bodyPr/>
                    <a:lstStyle/>
                    <a:p>
                      <a:pPr algn="ctr">
                        <a:lnSpc>
                          <a:spcPct val="115000"/>
                        </a:lnSpc>
                        <a:spcAft>
                          <a:spcPts val="0"/>
                        </a:spcAft>
                      </a:pPr>
                      <a:r>
                        <a:rPr lang="tr-TR" sz="1100">
                          <a:latin typeface="Times New Roman"/>
                          <a:ea typeface="Times New Roman"/>
                        </a:rPr>
                        <a:t>11.01.2008</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a:latin typeface="Times New Roman"/>
                          <a:ea typeface="Times New Roman"/>
                        </a:rPr>
                        <a:t>10:47:34.96 </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1.7489</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0.2511</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a:latin typeface="Times New Roman"/>
                          <a:ea typeface="Times New Roman"/>
                        </a:rPr>
                        <a:t>10.04.2008</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a:latin typeface="Times New Roman"/>
                          <a:ea typeface="Times New Roman"/>
                        </a:rPr>
                        <a:t>09:23:33.17 </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1.1455</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0.4001</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04026">
                <a:tc>
                  <a:txBody>
                    <a:bodyPr/>
                    <a:lstStyle/>
                    <a:p>
                      <a:pPr algn="ctr">
                        <a:lnSpc>
                          <a:spcPct val="115000"/>
                        </a:lnSpc>
                        <a:spcAft>
                          <a:spcPts val="0"/>
                        </a:spcAft>
                      </a:pPr>
                      <a:r>
                        <a:rPr lang="tr-TR" sz="1100">
                          <a:latin typeface="Times New Roman"/>
                          <a:ea typeface="Times New Roman"/>
                        </a:rPr>
                        <a:t>11.01.2008</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a:latin typeface="Times New Roman"/>
                          <a:ea typeface="Times New Roman"/>
                        </a:rPr>
                        <a:t>15:29:08.85 </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0.5925</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0.1593</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a:latin typeface="Times New Roman"/>
                          <a:ea typeface="Times New Roman"/>
                        </a:rPr>
                        <a:t>12.04.2008</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a:latin typeface="Times New Roman"/>
                          <a:ea typeface="Times New Roman"/>
                        </a:rPr>
                        <a:t>15:04:42.51 </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1.3377</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0.2134</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04026">
                <a:tc>
                  <a:txBody>
                    <a:bodyPr/>
                    <a:lstStyle/>
                    <a:p>
                      <a:pPr algn="ctr">
                        <a:lnSpc>
                          <a:spcPct val="115000"/>
                        </a:lnSpc>
                        <a:spcAft>
                          <a:spcPts val="0"/>
                        </a:spcAft>
                      </a:pPr>
                      <a:r>
                        <a:rPr lang="tr-TR" sz="1100">
                          <a:latin typeface="Times New Roman"/>
                          <a:ea typeface="Times New Roman"/>
                        </a:rPr>
                        <a:t>13.01.2008</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a:latin typeface="Times New Roman"/>
                          <a:ea typeface="Times New Roman"/>
                        </a:rPr>
                        <a:t>10:00:58.07 </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0.6528</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0.1178</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a:latin typeface="Times New Roman"/>
                          <a:ea typeface="Times New Roman"/>
                        </a:rPr>
                        <a:t>13.04.2008</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a:latin typeface="Times New Roman"/>
                          <a:ea typeface="Times New Roman"/>
                        </a:rPr>
                        <a:t>09:05:40.44 </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0.6324</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0.1596</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04026">
                <a:tc>
                  <a:txBody>
                    <a:bodyPr/>
                    <a:lstStyle/>
                    <a:p>
                      <a:pPr algn="ctr">
                        <a:lnSpc>
                          <a:spcPct val="115000"/>
                        </a:lnSpc>
                        <a:spcAft>
                          <a:spcPts val="0"/>
                        </a:spcAft>
                      </a:pPr>
                      <a:r>
                        <a:rPr lang="tr-TR" sz="1100">
                          <a:latin typeface="Times New Roman"/>
                          <a:ea typeface="Times New Roman"/>
                        </a:rPr>
                        <a:t>13.01.2008</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a:latin typeface="Times New Roman"/>
                          <a:ea typeface="Times New Roman"/>
                        </a:rPr>
                        <a:t>13:01:07.35 </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1.0602</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0.1629</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dirty="0">
                          <a:latin typeface="Times New Roman"/>
                          <a:ea typeface="Times New Roman"/>
                        </a:rPr>
                        <a:t>15.04.2008</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a:latin typeface="Times New Roman"/>
                          <a:ea typeface="Times New Roman"/>
                        </a:rPr>
                        <a:t>15:07:46.40 </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1.7311</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0.085</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04026">
                <a:tc>
                  <a:txBody>
                    <a:bodyPr/>
                    <a:lstStyle/>
                    <a:p>
                      <a:pPr algn="ctr">
                        <a:lnSpc>
                          <a:spcPct val="115000"/>
                        </a:lnSpc>
                        <a:spcAft>
                          <a:spcPts val="0"/>
                        </a:spcAft>
                      </a:pPr>
                      <a:r>
                        <a:rPr lang="tr-TR" sz="1100">
                          <a:latin typeface="Times New Roman"/>
                          <a:ea typeface="Times New Roman"/>
                        </a:rPr>
                        <a:t>17.01.2008</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a:latin typeface="Times New Roman"/>
                          <a:ea typeface="Times New Roman"/>
                        </a:rPr>
                        <a:t>13:00:05.58 </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1.1383</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0.1231</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a:latin typeface="Times New Roman"/>
                          <a:ea typeface="Times New Roman"/>
                        </a:rPr>
                        <a:t>17.04.2008</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a:latin typeface="Times New Roman"/>
                          <a:ea typeface="Times New Roman"/>
                        </a:rPr>
                        <a:t>12:55:35.31 </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0.4122</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0.8342</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04026">
                <a:tc>
                  <a:txBody>
                    <a:bodyPr/>
                    <a:lstStyle/>
                    <a:p>
                      <a:pPr algn="ctr">
                        <a:lnSpc>
                          <a:spcPct val="115000"/>
                        </a:lnSpc>
                        <a:spcAft>
                          <a:spcPts val="0"/>
                        </a:spcAft>
                      </a:pPr>
                      <a:r>
                        <a:rPr lang="tr-TR" sz="1100">
                          <a:latin typeface="Times New Roman"/>
                          <a:ea typeface="Times New Roman"/>
                        </a:rPr>
                        <a:t>19.01.2008</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a:latin typeface="Times New Roman"/>
                          <a:ea typeface="Times New Roman"/>
                        </a:rPr>
                        <a:t>14:24:44.78 </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0.8643</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0.2084</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a:latin typeface="Times New Roman"/>
                          <a:ea typeface="Times New Roman"/>
                        </a:rPr>
                        <a:t>24.04.2008</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a:latin typeface="Times New Roman"/>
                          <a:ea typeface="Times New Roman"/>
                        </a:rPr>
                        <a:t>15:04:20.60 </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3.6292</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0.1315</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04026">
                <a:tc>
                  <a:txBody>
                    <a:bodyPr/>
                    <a:lstStyle/>
                    <a:p>
                      <a:pPr algn="ctr">
                        <a:lnSpc>
                          <a:spcPct val="115000"/>
                        </a:lnSpc>
                        <a:spcAft>
                          <a:spcPts val="0"/>
                        </a:spcAft>
                      </a:pPr>
                      <a:r>
                        <a:rPr lang="tr-TR" sz="1100">
                          <a:latin typeface="Times New Roman"/>
                          <a:ea typeface="Times New Roman"/>
                        </a:rPr>
                        <a:t>21.01.2008</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a:latin typeface="Times New Roman"/>
                          <a:ea typeface="Times New Roman"/>
                        </a:rPr>
                        <a:t>14:02:06.84 </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0.7171</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0.1963</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a:latin typeface="Times New Roman"/>
                          <a:ea typeface="Times New Roman"/>
                        </a:rPr>
                        <a:t>28.04.2008</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a:latin typeface="Times New Roman"/>
                          <a:ea typeface="Times New Roman"/>
                        </a:rPr>
                        <a:t>09:13:25.83 </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0.6478</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0.128</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04026">
                <a:tc>
                  <a:txBody>
                    <a:bodyPr/>
                    <a:lstStyle/>
                    <a:p>
                      <a:pPr algn="ctr">
                        <a:lnSpc>
                          <a:spcPct val="115000"/>
                        </a:lnSpc>
                        <a:spcAft>
                          <a:spcPts val="0"/>
                        </a:spcAft>
                      </a:pPr>
                      <a:r>
                        <a:rPr lang="tr-TR" sz="1100">
                          <a:latin typeface="Times New Roman"/>
                          <a:ea typeface="Times New Roman"/>
                        </a:rPr>
                        <a:t>30.01.2008</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a:latin typeface="Times New Roman"/>
                          <a:ea typeface="Times New Roman"/>
                        </a:rPr>
                        <a:t>13:49:58.71 </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3.6557</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0.1442</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a:latin typeface="Times New Roman"/>
                          <a:ea typeface="Times New Roman"/>
                        </a:rPr>
                        <a:t>01.05.2008</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a:latin typeface="Times New Roman"/>
                          <a:ea typeface="Times New Roman"/>
                        </a:rPr>
                        <a:t>09:00:48.88 </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0.6179</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0.2623</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04026">
                <a:tc>
                  <a:txBody>
                    <a:bodyPr/>
                    <a:lstStyle/>
                    <a:p>
                      <a:pPr algn="ctr">
                        <a:lnSpc>
                          <a:spcPct val="115000"/>
                        </a:lnSpc>
                        <a:spcAft>
                          <a:spcPts val="0"/>
                        </a:spcAft>
                      </a:pPr>
                      <a:r>
                        <a:rPr lang="tr-TR" sz="1100">
                          <a:latin typeface="Times New Roman"/>
                          <a:ea typeface="Times New Roman"/>
                        </a:rPr>
                        <a:t>30.01.2008</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a:latin typeface="Times New Roman"/>
                          <a:ea typeface="Times New Roman"/>
                        </a:rPr>
                        <a:t>10:01:17.35 </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0.4849</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0.0915</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a:latin typeface="Times New Roman"/>
                          <a:ea typeface="Times New Roman"/>
                        </a:rPr>
                        <a:t>03.05.2008</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a:latin typeface="Times New Roman"/>
                          <a:ea typeface="Times New Roman"/>
                        </a:rPr>
                        <a:t>09:05:39.25 </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0.5805</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0.2945</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04026">
                <a:tc>
                  <a:txBody>
                    <a:bodyPr/>
                    <a:lstStyle/>
                    <a:p>
                      <a:pPr algn="ctr">
                        <a:lnSpc>
                          <a:spcPct val="115000"/>
                        </a:lnSpc>
                        <a:spcAft>
                          <a:spcPts val="0"/>
                        </a:spcAft>
                      </a:pPr>
                      <a:r>
                        <a:rPr lang="tr-TR" sz="1100">
                          <a:latin typeface="Times New Roman"/>
                          <a:ea typeface="Times New Roman"/>
                        </a:rPr>
                        <a:t>31.01.2008</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a:latin typeface="Times New Roman"/>
                          <a:ea typeface="Times New Roman"/>
                        </a:rPr>
                        <a:t>10:06:23.39 </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0.6211</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0.0757</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a:latin typeface="Times New Roman"/>
                          <a:ea typeface="Times New Roman"/>
                        </a:rPr>
                        <a:t>05.05.2008</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a:latin typeface="Times New Roman"/>
                          <a:ea typeface="Times New Roman"/>
                        </a:rPr>
                        <a:t>12:17:03.50 </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1.66</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0.4213</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04026">
                <a:tc>
                  <a:txBody>
                    <a:bodyPr/>
                    <a:lstStyle/>
                    <a:p>
                      <a:pPr algn="ctr">
                        <a:lnSpc>
                          <a:spcPct val="115000"/>
                        </a:lnSpc>
                        <a:spcAft>
                          <a:spcPts val="0"/>
                        </a:spcAft>
                      </a:pPr>
                      <a:r>
                        <a:rPr lang="tr-TR" sz="1100" dirty="0">
                          <a:latin typeface="Times New Roman"/>
                          <a:ea typeface="Times New Roman"/>
                        </a:rPr>
                        <a:t>03.02.2008</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a:latin typeface="Times New Roman"/>
                          <a:ea typeface="Times New Roman"/>
                        </a:rPr>
                        <a:t>15:59:41.78 </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0.9252</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0.0527</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a:latin typeface="Times New Roman"/>
                          <a:ea typeface="Times New Roman"/>
                        </a:rPr>
                        <a:t>07.05.2008</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a:latin typeface="Times New Roman"/>
                          <a:ea typeface="Times New Roman"/>
                        </a:rPr>
                        <a:t>15:02:35.08 </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3.6676</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0.1156</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04026">
                <a:tc>
                  <a:txBody>
                    <a:bodyPr/>
                    <a:lstStyle/>
                    <a:p>
                      <a:pPr algn="ctr">
                        <a:lnSpc>
                          <a:spcPct val="115000"/>
                        </a:lnSpc>
                        <a:spcAft>
                          <a:spcPts val="0"/>
                        </a:spcAft>
                      </a:pPr>
                      <a:r>
                        <a:rPr lang="tr-TR" sz="1100">
                          <a:latin typeface="Times New Roman"/>
                          <a:ea typeface="Times New Roman"/>
                        </a:rPr>
                        <a:t>04.02.2008</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a:latin typeface="Times New Roman"/>
                          <a:ea typeface="Times New Roman"/>
                        </a:rPr>
                        <a:t>16:00:03.31 </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0.9167</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0.0779</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a:latin typeface="Times New Roman"/>
                          <a:ea typeface="Times New Roman"/>
                        </a:rPr>
                        <a:t>08.05.2008</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a:latin typeface="Times New Roman"/>
                          <a:ea typeface="Times New Roman"/>
                        </a:rPr>
                        <a:t>09:25:59.89 </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3.8545</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0.1015</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04026">
                <a:tc>
                  <a:txBody>
                    <a:bodyPr/>
                    <a:lstStyle/>
                    <a:p>
                      <a:pPr algn="ctr">
                        <a:lnSpc>
                          <a:spcPct val="115000"/>
                        </a:lnSpc>
                        <a:spcAft>
                          <a:spcPts val="0"/>
                        </a:spcAft>
                      </a:pPr>
                      <a:r>
                        <a:rPr lang="tr-TR" sz="1100">
                          <a:latin typeface="Times New Roman"/>
                          <a:ea typeface="Times New Roman"/>
                        </a:rPr>
                        <a:t>06.02.2008</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a:latin typeface="Times New Roman"/>
                          <a:ea typeface="Times New Roman"/>
                        </a:rPr>
                        <a:t>10:18:49.14 </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3.5477</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0.4039</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a:latin typeface="Times New Roman"/>
                          <a:ea typeface="Times New Roman"/>
                        </a:rPr>
                        <a:t>12.05.2008</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a:latin typeface="Times New Roman"/>
                          <a:ea typeface="Times New Roman"/>
                        </a:rPr>
                        <a:t>09:12:01.98 </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2.1821</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0.1208</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04026">
                <a:tc>
                  <a:txBody>
                    <a:bodyPr/>
                    <a:lstStyle/>
                    <a:p>
                      <a:pPr algn="ctr">
                        <a:lnSpc>
                          <a:spcPct val="115000"/>
                        </a:lnSpc>
                        <a:spcAft>
                          <a:spcPts val="0"/>
                        </a:spcAft>
                      </a:pPr>
                      <a:r>
                        <a:rPr lang="tr-TR" sz="1100">
                          <a:latin typeface="Times New Roman"/>
                          <a:ea typeface="Times New Roman"/>
                        </a:rPr>
                        <a:t>08.02.2008</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a:latin typeface="Times New Roman"/>
                          <a:ea typeface="Times New Roman"/>
                        </a:rPr>
                        <a:t>12:16:37.95 </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2.2662</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0.215</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a:latin typeface="Times New Roman"/>
                          <a:ea typeface="Times New Roman"/>
                        </a:rPr>
                        <a:t>13.05.2008</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a:latin typeface="Times New Roman"/>
                          <a:ea typeface="Times New Roman"/>
                        </a:rPr>
                        <a:t>15:04:48.29 </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4.9768</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0.1559</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04026">
                <a:tc>
                  <a:txBody>
                    <a:bodyPr/>
                    <a:lstStyle/>
                    <a:p>
                      <a:pPr algn="ctr">
                        <a:lnSpc>
                          <a:spcPct val="115000"/>
                        </a:lnSpc>
                        <a:spcAft>
                          <a:spcPts val="0"/>
                        </a:spcAft>
                      </a:pPr>
                      <a:r>
                        <a:rPr lang="tr-TR" sz="1100">
                          <a:latin typeface="Times New Roman"/>
                          <a:ea typeface="Times New Roman"/>
                        </a:rPr>
                        <a:t>09.02.2008</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a:latin typeface="Times New Roman"/>
                          <a:ea typeface="Times New Roman"/>
                        </a:rPr>
                        <a:t>10:05:17.37 </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2.459</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0.0674</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a:latin typeface="Times New Roman"/>
                          <a:ea typeface="Times New Roman"/>
                        </a:rPr>
                        <a:t>14.05.2008</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100">
                          <a:latin typeface="Times New Roman"/>
                          <a:ea typeface="Times New Roman"/>
                        </a:rPr>
                        <a:t>15:03:04.19 </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a:latin typeface="Times New Roman"/>
                          <a:ea typeface="Times New Roman"/>
                        </a:rPr>
                        <a:t>2.8656</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tr-TR" sz="1100" dirty="0">
                          <a:latin typeface="Times New Roman"/>
                          <a:ea typeface="Times New Roman"/>
                        </a:rPr>
                        <a:t>0.0916</a:t>
                      </a:r>
                    </a:p>
                  </a:txBody>
                  <a:tcPr marL="28337" marR="28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3" name="2 Dikdörtgen"/>
          <p:cNvSpPr/>
          <p:nvPr/>
        </p:nvSpPr>
        <p:spPr>
          <a:xfrm>
            <a:off x="2428860" y="357166"/>
            <a:ext cx="4108561" cy="369332"/>
          </a:xfrm>
          <a:prstGeom prst="rect">
            <a:avLst/>
          </a:prstGeom>
        </p:spPr>
        <p:txBody>
          <a:bodyPr wrap="none">
            <a:spAutoFit/>
          </a:bodyPr>
          <a:lstStyle/>
          <a:p>
            <a:r>
              <a:rPr lang="tr-TR" dirty="0" smtClean="0"/>
              <a:t>Hesaplanan C ve </a:t>
            </a:r>
            <a:r>
              <a:rPr lang="tr-TR" dirty="0" err="1" smtClean="0"/>
              <a:t>Sr</a:t>
            </a:r>
            <a:r>
              <a:rPr lang="tr-TR" dirty="0" smtClean="0"/>
              <a:t> değerlerine örnekler</a:t>
            </a:r>
            <a:endParaRPr lang="tr-TR" dirty="0"/>
          </a:p>
        </p:txBody>
      </p:sp>
    </p:spTree>
  </p:cSld>
  <p:clrMapOvr>
    <a:masterClrMapping/>
  </p:clrMapOvr>
  <p:transition>
    <p:circl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p:cNvPicPr/>
          <p:nvPr/>
        </p:nvPicPr>
        <p:blipFill>
          <a:blip r:embed="rId3" cstate="print"/>
          <a:srcRect/>
          <a:stretch>
            <a:fillRect/>
          </a:stretch>
        </p:blipFill>
        <p:spPr bwMode="auto">
          <a:xfrm>
            <a:off x="2214546" y="285728"/>
            <a:ext cx="4643470" cy="5643602"/>
          </a:xfrm>
          <a:prstGeom prst="rect">
            <a:avLst/>
          </a:prstGeom>
          <a:noFill/>
          <a:ln>
            <a:solidFill>
              <a:schemeClr val="tx1"/>
            </a:solidFill>
          </a:ln>
        </p:spPr>
      </p:pic>
      <p:sp>
        <p:nvSpPr>
          <p:cNvPr id="3" name="2 Metin kutusu"/>
          <p:cNvSpPr txBox="1"/>
          <p:nvPr/>
        </p:nvSpPr>
        <p:spPr>
          <a:xfrm>
            <a:off x="4071934" y="6000768"/>
            <a:ext cx="2643206" cy="369332"/>
          </a:xfrm>
          <a:prstGeom prst="rect">
            <a:avLst/>
          </a:prstGeom>
          <a:noFill/>
        </p:spPr>
        <p:txBody>
          <a:bodyPr wrap="square" rtlCol="0">
            <a:spAutoFit/>
          </a:bodyPr>
          <a:lstStyle/>
          <a:p>
            <a:r>
              <a:rPr lang="tr-TR" dirty="0" smtClean="0"/>
              <a:t>C-</a:t>
            </a:r>
            <a:r>
              <a:rPr lang="tr-TR" dirty="0" err="1" smtClean="0"/>
              <a:t>Sr</a:t>
            </a:r>
            <a:r>
              <a:rPr lang="tr-TR" dirty="0" smtClean="0"/>
              <a:t> dağılımı</a:t>
            </a:r>
            <a:endParaRPr lang="tr-TR" dirty="0"/>
          </a:p>
        </p:txBody>
      </p:sp>
    </p:spTree>
  </p:cSld>
  <p:clrMapOvr>
    <a:masterClrMapping/>
  </p:clrMapOvr>
  <p:transition>
    <p:circl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928662" y="1857364"/>
            <a:ext cx="7286676" cy="2308324"/>
          </a:xfrm>
          <a:prstGeom prst="rect">
            <a:avLst/>
          </a:prstGeom>
          <a:noFill/>
        </p:spPr>
        <p:txBody>
          <a:bodyPr wrap="square" rtlCol="0">
            <a:spAutoFit/>
          </a:bodyPr>
          <a:lstStyle/>
          <a:p>
            <a:pPr algn="just"/>
            <a:r>
              <a:rPr lang="tr-TR" sz="3600" dirty="0" smtClean="0"/>
              <a:t>İlk uygulama sonucunda deprem olarak belirlenen olayların ikinci uygulama ile tutarlığı % 83.87 olarak belirlenmiştir.</a:t>
            </a:r>
            <a:endParaRPr lang="tr-TR" sz="3600" dirty="0"/>
          </a:p>
        </p:txBody>
      </p:sp>
    </p:spTree>
  </p:cSld>
  <p:clrMapOvr>
    <a:masterClrMapping/>
  </p:clrMapOvr>
  <p:transition>
    <p:circl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o"/>
          <p:cNvGraphicFramePr>
            <a:graphicFrameLocks noGrp="1"/>
          </p:cNvGraphicFramePr>
          <p:nvPr/>
        </p:nvGraphicFramePr>
        <p:xfrm>
          <a:off x="2285984" y="857232"/>
          <a:ext cx="4857785" cy="5334524"/>
        </p:xfrm>
        <a:graphic>
          <a:graphicData uri="http://schemas.openxmlformats.org/drawingml/2006/table">
            <a:tbl>
              <a:tblPr/>
              <a:tblGrid>
                <a:gridCol w="1281502"/>
                <a:gridCol w="714511"/>
                <a:gridCol w="749531"/>
                <a:gridCol w="704826"/>
                <a:gridCol w="714511"/>
                <a:gridCol w="692904"/>
              </a:tblGrid>
              <a:tr h="306467">
                <a:tc>
                  <a:txBody>
                    <a:bodyPr/>
                    <a:lstStyle/>
                    <a:p>
                      <a:pPr algn="ctr">
                        <a:lnSpc>
                          <a:spcPct val="115000"/>
                        </a:lnSpc>
                        <a:spcAft>
                          <a:spcPts val="0"/>
                        </a:spcAft>
                      </a:pPr>
                      <a:r>
                        <a:rPr lang="tr-TR" sz="1000" b="1" dirty="0">
                          <a:solidFill>
                            <a:srgbClr val="000000"/>
                          </a:solidFill>
                          <a:latin typeface="Times New Roman"/>
                          <a:ea typeface="Times New Roman"/>
                        </a:rPr>
                        <a:t>Kayıt NO.</a:t>
                      </a:r>
                      <a:endParaRPr lang="tr-TR" sz="1000" dirty="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b="1">
                          <a:solidFill>
                            <a:srgbClr val="000000"/>
                          </a:solidFill>
                          <a:latin typeface="Times New Roman"/>
                          <a:ea typeface="Times New Roman"/>
                        </a:rPr>
                        <a:t>TARİH </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b="1">
                          <a:solidFill>
                            <a:srgbClr val="000000"/>
                          </a:solidFill>
                          <a:latin typeface="Times New Roman"/>
                          <a:ea typeface="Times New Roman"/>
                        </a:rPr>
                        <a:t>ZAMAN (GMT) </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b="1">
                          <a:solidFill>
                            <a:srgbClr val="000000"/>
                          </a:solidFill>
                          <a:latin typeface="Times New Roman"/>
                          <a:ea typeface="Times New Roman"/>
                        </a:rPr>
                        <a:t>ENLEM (K) </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b="1">
                          <a:solidFill>
                            <a:srgbClr val="000000"/>
                          </a:solidFill>
                          <a:latin typeface="Times New Roman"/>
                          <a:ea typeface="Times New Roman"/>
                        </a:rPr>
                        <a:t>BOYLAM (D) </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b="1">
                          <a:solidFill>
                            <a:srgbClr val="000000"/>
                          </a:solidFill>
                          <a:latin typeface="Times New Roman"/>
                          <a:ea typeface="Times New Roman"/>
                        </a:rPr>
                        <a:t>MAG. (Md) </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3234">
                <a:tc>
                  <a:txBody>
                    <a:bodyPr/>
                    <a:lstStyle/>
                    <a:p>
                      <a:pPr algn="ctr">
                        <a:lnSpc>
                          <a:spcPct val="115000"/>
                        </a:lnSpc>
                        <a:spcAft>
                          <a:spcPts val="0"/>
                        </a:spcAft>
                      </a:pPr>
                      <a:r>
                        <a:rPr lang="tr-TR" sz="1000">
                          <a:solidFill>
                            <a:srgbClr val="000000"/>
                          </a:solidFill>
                          <a:latin typeface="Times New Roman"/>
                          <a:ea typeface="Times New Roman"/>
                        </a:rPr>
                        <a:t>2008013013</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30.01.2008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13:49:58.71 </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37.2003</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28.2042</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2.7</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3234">
                <a:tc>
                  <a:txBody>
                    <a:bodyPr/>
                    <a:lstStyle/>
                    <a:p>
                      <a:pPr algn="ctr">
                        <a:lnSpc>
                          <a:spcPct val="115000"/>
                        </a:lnSpc>
                        <a:spcAft>
                          <a:spcPts val="0"/>
                        </a:spcAft>
                      </a:pPr>
                      <a:r>
                        <a:rPr lang="tr-TR" sz="1000">
                          <a:solidFill>
                            <a:srgbClr val="000000"/>
                          </a:solidFill>
                          <a:latin typeface="Times New Roman"/>
                          <a:ea typeface="Times New Roman"/>
                        </a:rPr>
                        <a:t>2008020610</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06.02.2008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10:18:49.14 </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37.2803</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28.1537</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2.4</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3234">
                <a:tc>
                  <a:txBody>
                    <a:bodyPr/>
                    <a:lstStyle/>
                    <a:p>
                      <a:pPr algn="ctr">
                        <a:lnSpc>
                          <a:spcPct val="115000"/>
                        </a:lnSpc>
                        <a:spcAft>
                          <a:spcPts val="0"/>
                        </a:spcAft>
                      </a:pPr>
                      <a:r>
                        <a:rPr lang="tr-TR" sz="1000">
                          <a:solidFill>
                            <a:srgbClr val="000000"/>
                          </a:solidFill>
                          <a:latin typeface="Times New Roman"/>
                          <a:ea typeface="Times New Roman"/>
                        </a:rPr>
                        <a:t>2008021110</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11.02.2008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10:37:24.58 </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37.2245</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28.2228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2.6</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3234">
                <a:tc>
                  <a:txBody>
                    <a:bodyPr/>
                    <a:lstStyle/>
                    <a:p>
                      <a:pPr algn="ctr">
                        <a:lnSpc>
                          <a:spcPct val="115000"/>
                        </a:lnSpc>
                        <a:spcAft>
                          <a:spcPts val="0"/>
                        </a:spcAft>
                      </a:pPr>
                      <a:r>
                        <a:rPr lang="tr-TR" sz="1000" dirty="0">
                          <a:solidFill>
                            <a:srgbClr val="000000"/>
                          </a:solidFill>
                          <a:latin typeface="Times New Roman"/>
                          <a:ea typeface="Times New Roman"/>
                        </a:rPr>
                        <a:t>2008032810</a:t>
                      </a:r>
                      <a:endParaRPr lang="tr-TR" sz="1000" dirty="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28.03.2008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10:53:23.13 </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37.2215</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28.226</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2.9</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3234">
                <a:tc>
                  <a:txBody>
                    <a:bodyPr/>
                    <a:lstStyle/>
                    <a:p>
                      <a:pPr algn="ctr">
                        <a:lnSpc>
                          <a:spcPct val="115000"/>
                        </a:lnSpc>
                        <a:spcAft>
                          <a:spcPts val="0"/>
                        </a:spcAft>
                      </a:pPr>
                      <a:r>
                        <a:rPr lang="tr-TR" sz="1000">
                          <a:solidFill>
                            <a:srgbClr val="000000"/>
                          </a:solidFill>
                          <a:latin typeface="Times New Roman"/>
                          <a:ea typeface="Times New Roman"/>
                        </a:rPr>
                        <a:t>2008042415</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24.04.2008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15:04:20.60 </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37.221</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28.2123</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2.8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3234">
                <a:tc>
                  <a:txBody>
                    <a:bodyPr/>
                    <a:lstStyle/>
                    <a:p>
                      <a:pPr algn="ctr">
                        <a:lnSpc>
                          <a:spcPct val="115000"/>
                        </a:lnSpc>
                        <a:spcAft>
                          <a:spcPts val="0"/>
                        </a:spcAft>
                      </a:pPr>
                      <a:r>
                        <a:rPr lang="tr-TR" sz="1000">
                          <a:solidFill>
                            <a:srgbClr val="000000"/>
                          </a:solidFill>
                          <a:latin typeface="Times New Roman"/>
                          <a:ea typeface="Times New Roman"/>
                        </a:rPr>
                        <a:t>2008050715</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07.05.2008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15:02:35.08 </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37.2585</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28.2208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2.8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3234">
                <a:tc>
                  <a:txBody>
                    <a:bodyPr/>
                    <a:lstStyle/>
                    <a:p>
                      <a:pPr algn="ctr">
                        <a:lnSpc>
                          <a:spcPct val="115000"/>
                        </a:lnSpc>
                        <a:spcAft>
                          <a:spcPts val="0"/>
                        </a:spcAft>
                      </a:pPr>
                      <a:r>
                        <a:rPr lang="tr-TR" sz="1000">
                          <a:solidFill>
                            <a:srgbClr val="000000"/>
                          </a:solidFill>
                          <a:latin typeface="Times New Roman"/>
                          <a:ea typeface="Times New Roman"/>
                        </a:rPr>
                        <a:t>2008050809</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08.05.2008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09:25:59.89 </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37.2333</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28.2658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2.8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3234">
                <a:tc>
                  <a:txBody>
                    <a:bodyPr/>
                    <a:lstStyle/>
                    <a:p>
                      <a:pPr algn="ctr">
                        <a:lnSpc>
                          <a:spcPct val="115000"/>
                        </a:lnSpc>
                        <a:spcAft>
                          <a:spcPts val="0"/>
                        </a:spcAft>
                      </a:pPr>
                      <a:r>
                        <a:rPr lang="tr-TR" sz="1000" i="1">
                          <a:solidFill>
                            <a:srgbClr val="FF0000"/>
                          </a:solidFill>
                          <a:latin typeface="Times New Roman"/>
                          <a:ea typeface="Times New Roman"/>
                        </a:rPr>
                        <a:t>2008051209</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i="1">
                          <a:solidFill>
                            <a:srgbClr val="FF0000"/>
                          </a:solidFill>
                          <a:latin typeface="Times New Roman"/>
                          <a:ea typeface="Times New Roman"/>
                        </a:rPr>
                        <a:t>12.05.2008</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i="1">
                          <a:solidFill>
                            <a:srgbClr val="FF0000"/>
                          </a:solidFill>
                          <a:latin typeface="Times New Roman"/>
                          <a:ea typeface="Times New Roman"/>
                        </a:rPr>
                        <a:t>09:12:01.98 </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i="1">
                          <a:solidFill>
                            <a:srgbClr val="FF0000"/>
                          </a:solidFill>
                          <a:latin typeface="Times New Roman"/>
                          <a:ea typeface="Times New Roman"/>
                        </a:rPr>
                        <a:t>37.1973</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i="1">
                          <a:solidFill>
                            <a:srgbClr val="FF0000"/>
                          </a:solidFill>
                          <a:latin typeface="Times New Roman"/>
                          <a:ea typeface="Times New Roman"/>
                        </a:rPr>
                        <a:t>28.2147</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i="1">
                          <a:solidFill>
                            <a:srgbClr val="FF0000"/>
                          </a:solidFill>
                          <a:latin typeface="Times New Roman"/>
                          <a:ea typeface="Times New Roman"/>
                        </a:rPr>
                        <a:t>2.7</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3234">
                <a:tc>
                  <a:txBody>
                    <a:bodyPr/>
                    <a:lstStyle/>
                    <a:p>
                      <a:pPr algn="ctr">
                        <a:lnSpc>
                          <a:spcPct val="115000"/>
                        </a:lnSpc>
                        <a:spcAft>
                          <a:spcPts val="0"/>
                        </a:spcAft>
                      </a:pPr>
                      <a:r>
                        <a:rPr lang="tr-TR" sz="1000">
                          <a:solidFill>
                            <a:srgbClr val="000000"/>
                          </a:solidFill>
                          <a:latin typeface="Times New Roman"/>
                          <a:ea typeface="Times New Roman"/>
                        </a:rPr>
                        <a:t>2008051315</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13.05.2008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15:04:48.29 </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37.2083</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28.2107</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2.7</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3234">
                <a:tc>
                  <a:txBody>
                    <a:bodyPr/>
                    <a:lstStyle/>
                    <a:p>
                      <a:pPr algn="ctr">
                        <a:lnSpc>
                          <a:spcPct val="115000"/>
                        </a:lnSpc>
                        <a:spcAft>
                          <a:spcPts val="0"/>
                        </a:spcAft>
                      </a:pPr>
                      <a:r>
                        <a:rPr lang="tr-TR" sz="1000">
                          <a:solidFill>
                            <a:srgbClr val="000000"/>
                          </a:solidFill>
                          <a:latin typeface="Times New Roman"/>
                          <a:ea typeface="Times New Roman"/>
                        </a:rPr>
                        <a:t>2008051415</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14.05.2008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15:03:04.19 </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37.3177</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28.2228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2.6</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3234">
                <a:tc>
                  <a:txBody>
                    <a:bodyPr/>
                    <a:lstStyle/>
                    <a:p>
                      <a:pPr algn="ctr">
                        <a:lnSpc>
                          <a:spcPct val="115000"/>
                        </a:lnSpc>
                        <a:spcAft>
                          <a:spcPts val="0"/>
                        </a:spcAft>
                      </a:pPr>
                      <a:r>
                        <a:rPr lang="tr-TR" sz="1000">
                          <a:solidFill>
                            <a:srgbClr val="000000"/>
                          </a:solidFill>
                          <a:latin typeface="Times New Roman"/>
                          <a:ea typeface="Times New Roman"/>
                        </a:rPr>
                        <a:t>2008051909</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19.05.2008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09:07:33.30 </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37.2303</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28.205</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2.9</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3234">
                <a:tc>
                  <a:txBody>
                    <a:bodyPr/>
                    <a:lstStyle/>
                    <a:p>
                      <a:pPr algn="ctr">
                        <a:lnSpc>
                          <a:spcPct val="115000"/>
                        </a:lnSpc>
                        <a:spcAft>
                          <a:spcPts val="0"/>
                        </a:spcAft>
                      </a:pPr>
                      <a:r>
                        <a:rPr lang="tr-TR" sz="1000">
                          <a:solidFill>
                            <a:srgbClr val="000000"/>
                          </a:solidFill>
                          <a:latin typeface="Times New Roman"/>
                          <a:ea typeface="Times New Roman"/>
                        </a:rPr>
                        <a:t>2008052814</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28.05.2008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14:59:17.06 </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37.2293</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28.185</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2.6</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3234">
                <a:tc>
                  <a:txBody>
                    <a:bodyPr/>
                    <a:lstStyle/>
                    <a:p>
                      <a:pPr algn="ctr">
                        <a:lnSpc>
                          <a:spcPct val="115000"/>
                        </a:lnSpc>
                        <a:spcAft>
                          <a:spcPts val="0"/>
                        </a:spcAft>
                      </a:pPr>
                      <a:r>
                        <a:rPr lang="tr-TR" sz="1000">
                          <a:solidFill>
                            <a:srgbClr val="000000"/>
                          </a:solidFill>
                          <a:latin typeface="Times New Roman"/>
                          <a:ea typeface="Times New Roman"/>
                        </a:rPr>
                        <a:t>2008060414</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04.06.2008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dirty="0">
                          <a:latin typeface="Times New Roman"/>
                          <a:ea typeface="Times New Roman"/>
                        </a:rPr>
                        <a:t>14:58:11.24 </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37.239</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28.2167</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2.7</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3234">
                <a:tc>
                  <a:txBody>
                    <a:bodyPr/>
                    <a:lstStyle/>
                    <a:p>
                      <a:pPr algn="ctr">
                        <a:lnSpc>
                          <a:spcPct val="115000"/>
                        </a:lnSpc>
                        <a:spcAft>
                          <a:spcPts val="0"/>
                        </a:spcAft>
                      </a:pPr>
                      <a:r>
                        <a:rPr lang="tr-TR" sz="1000" i="1">
                          <a:solidFill>
                            <a:srgbClr val="FF0000"/>
                          </a:solidFill>
                          <a:latin typeface="Times New Roman"/>
                          <a:ea typeface="Times New Roman"/>
                        </a:rPr>
                        <a:t>2008060615</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i="1">
                          <a:solidFill>
                            <a:srgbClr val="FF0000"/>
                          </a:solidFill>
                          <a:latin typeface="Times New Roman"/>
                          <a:ea typeface="Times New Roman"/>
                        </a:rPr>
                        <a:t>06.06.2008</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i="1">
                          <a:solidFill>
                            <a:srgbClr val="FF0000"/>
                          </a:solidFill>
                          <a:latin typeface="Times New Roman"/>
                          <a:ea typeface="Times New Roman"/>
                        </a:rPr>
                        <a:t>15:01:09.62 </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i="1">
                          <a:solidFill>
                            <a:srgbClr val="FF0000"/>
                          </a:solidFill>
                          <a:latin typeface="Times New Roman"/>
                          <a:ea typeface="Times New Roman"/>
                        </a:rPr>
                        <a:t>37.231</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i="1">
                          <a:solidFill>
                            <a:srgbClr val="FF0000"/>
                          </a:solidFill>
                          <a:latin typeface="Times New Roman"/>
                          <a:ea typeface="Times New Roman"/>
                        </a:rPr>
                        <a:t>28.1858</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i="1">
                          <a:solidFill>
                            <a:srgbClr val="FF0000"/>
                          </a:solidFill>
                          <a:latin typeface="Times New Roman"/>
                          <a:ea typeface="Times New Roman"/>
                        </a:rPr>
                        <a:t>2.7</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3234">
                <a:tc>
                  <a:txBody>
                    <a:bodyPr/>
                    <a:lstStyle/>
                    <a:p>
                      <a:pPr algn="ctr">
                        <a:lnSpc>
                          <a:spcPct val="115000"/>
                        </a:lnSpc>
                        <a:spcAft>
                          <a:spcPts val="0"/>
                        </a:spcAft>
                      </a:pPr>
                      <a:r>
                        <a:rPr lang="tr-TR" sz="1000">
                          <a:solidFill>
                            <a:srgbClr val="000000"/>
                          </a:solidFill>
                          <a:latin typeface="Times New Roman"/>
                          <a:ea typeface="Times New Roman"/>
                        </a:rPr>
                        <a:t>2008060615</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06.06.2008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15:04:06.13 </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37.2362</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28.2072</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2.9</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3234">
                <a:tc>
                  <a:txBody>
                    <a:bodyPr/>
                    <a:lstStyle/>
                    <a:p>
                      <a:pPr algn="ctr">
                        <a:lnSpc>
                          <a:spcPct val="115000"/>
                        </a:lnSpc>
                        <a:spcAft>
                          <a:spcPts val="0"/>
                        </a:spcAft>
                      </a:pPr>
                      <a:r>
                        <a:rPr lang="tr-TR" sz="1000" i="1">
                          <a:solidFill>
                            <a:srgbClr val="FF0000"/>
                          </a:solidFill>
                          <a:latin typeface="Times New Roman"/>
                          <a:ea typeface="Times New Roman"/>
                        </a:rPr>
                        <a:t>2008060909</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i="1">
                          <a:solidFill>
                            <a:srgbClr val="FF0000"/>
                          </a:solidFill>
                          <a:latin typeface="Times New Roman"/>
                          <a:ea typeface="Times New Roman"/>
                        </a:rPr>
                        <a:t>09.06.2008</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i="1">
                          <a:solidFill>
                            <a:srgbClr val="FF0000"/>
                          </a:solidFill>
                          <a:latin typeface="Times New Roman"/>
                          <a:ea typeface="Times New Roman"/>
                        </a:rPr>
                        <a:t>09:02:04.33 </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i="1">
                          <a:solidFill>
                            <a:srgbClr val="FF0000"/>
                          </a:solidFill>
                          <a:latin typeface="Times New Roman"/>
                          <a:ea typeface="Times New Roman"/>
                        </a:rPr>
                        <a:t>37.2253</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i="1">
                          <a:solidFill>
                            <a:srgbClr val="FF0000"/>
                          </a:solidFill>
                          <a:latin typeface="Times New Roman"/>
                          <a:ea typeface="Times New Roman"/>
                        </a:rPr>
                        <a:t>28.2007</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i="1">
                          <a:solidFill>
                            <a:srgbClr val="FF0000"/>
                          </a:solidFill>
                          <a:latin typeface="Times New Roman"/>
                          <a:ea typeface="Times New Roman"/>
                        </a:rPr>
                        <a:t>2.6</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3234">
                <a:tc>
                  <a:txBody>
                    <a:bodyPr/>
                    <a:lstStyle/>
                    <a:p>
                      <a:pPr algn="ctr">
                        <a:lnSpc>
                          <a:spcPct val="115000"/>
                        </a:lnSpc>
                        <a:spcAft>
                          <a:spcPts val="0"/>
                        </a:spcAft>
                      </a:pPr>
                      <a:r>
                        <a:rPr lang="tr-TR" sz="1000">
                          <a:solidFill>
                            <a:srgbClr val="000000"/>
                          </a:solidFill>
                          <a:latin typeface="Times New Roman"/>
                          <a:ea typeface="Times New Roman"/>
                        </a:rPr>
                        <a:t>2008061110</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11.06.2008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10:04:02.79 </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dirty="0">
                          <a:latin typeface="Times New Roman"/>
                          <a:ea typeface="Times New Roman"/>
                        </a:rPr>
                        <a:t>37.2238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28.1802</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3</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3234">
                <a:tc>
                  <a:txBody>
                    <a:bodyPr/>
                    <a:lstStyle/>
                    <a:p>
                      <a:pPr algn="ctr">
                        <a:lnSpc>
                          <a:spcPct val="115000"/>
                        </a:lnSpc>
                        <a:spcAft>
                          <a:spcPts val="0"/>
                        </a:spcAft>
                      </a:pPr>
                      <a:r>
                        <a:rPr lang="tr-TR" sz="1000" i="1">
                          <a:solidFill>
                            <a:srgbClr val="FF0000"/>
                          </a:solidFill>
                          <a:latin typeface="Times New Roman"/>
                          <a:ea typeface="Times New Roman"/>
                        </a:rPr>
                        <a:t>2008062415</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i="1">
                          <a:solidFill>
                            <a:srgbClr val="FF0000"/>
                          </a:solidFill>
                          <a:latin typeface="Times New Roman"/>
                          <a:ea typeface="Times New Roman"/>
                        </a:rPr>
                        <a:t>24.06.2008</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i="1">
                          <a:solidFill>
                            <a:srgbClr val="FF0000"/>
                          </a:solidFill>
                          <a:latin typeface="Times New Roman"/>
                          <a:ea typeface="Times New Roman"/>
                        </a:rPr>
                        <a:t>15:02:59.73 </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i="1" dirty="0">
                          <a:solidFill>
                            <a:srgbClr val="FF0000"/>
                          </a:solidFill>
                          <a:latin typeface="Times New Roman"/>
                          <a:ea typeface="Times New Roman"/>
                        </a:rPr>
                        <a:t>37.2368</a:t>
                      </a:r>
                      <a:endParaRPr lang="tr-TR" sz="1000" dirty="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i="1">
                          <a:solidFill>
                            <a:srgbClr val="FF0000"/>
                          </a:solidFill>
                          <a:latin typeface="Times New Roman"/>
                          <a:ea typeface="Times New Roman"/>
                        </a:rPr>
                        <a:t>28.1973</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i="1">
                          <a:solidFill>
                            <a:srgbClr val="FF0000"/>
                          </a:solidFill>
                          <a:latin typeface="Times New Roman"/>
                          <a:ea typeface="Times New Roman"/>
                        </a:rPr>
                        <a:t>2.9</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3234">
                <a:tc>
                  <a:txBody>
                    <a:bodyPr/>
                    <a:lstStyle/>
                    <a:p>
                      <a:pPr algn="ctr">
                        <a:lnSpc>
                          <a:spcPct val="115000"/>
                        </a:lnSpc>
                        <a:spcAft>
                          <a:spcPts val="0"/>
                        </a:spcAft>
                      </a:pPr>
                      <a:r>
                        <a:rPr lang="tr-TR" sz="1000">
                          <a:solidFill>
                            <a:srgbClr val="000000"/>
                          </a:solidFill>
                          <a:latin typeface="Times New Roman"/>
                          <a:ea typeface="Times New Roman"/>
                        </a:rPr>
                        <a:t>2008063014</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30.06.2008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14:58:48.17 </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dirty="0">
                          <a:latin typeface="Times New Roman"/>
                          <a:ea typeface="Times New Roman"/>
                        </a:rPr>
                        <a:t>37.2085</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28.1612</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2.1</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3234">
                <a:tc>
                  <a:txBody>
                    <a:bodyPr/>
                    <a:lstStyle/>
                    <a:p>
                      <a:pPr algn="ctr">
                        <a:lnSpc>
                          <a:spcPct val="115000"/>
                        </a:lnSpc>
                        <a:spcAft>
                          <a:spcPts val="0"/>
                        </a:spcAft>
                      </a:pPr>
                      <a:r>
                        <a:rPr lang="tr-TR" sz="1000" i="1">
                          <a:solidFill>
                            <a:srgbClr val="FF0000"/>
                          </a:solidFill>
                          <a:latin typeface="Times New Roman"/>
                          <a:ea typeface="Times New Roman"/>
                        </a:rPr>
                        <a:t>2008070212</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i="1">
                          <a:solidFill>
                            <a:srgbClr val="FF0000"/>
                          </a:solidFill>
                          <a:latin typeface="Times New Roman"/>
                          <a:ea typeface="Times New Roman"/>
                        </a:rPr>
                        <a:t>02.07.2008</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i="1">
                          <a:solidFill>
                            <a:srgbClr val="FF0000"/>
                          </a:solidFill>
                          <a:latin typeface="Times New Roman"/>
                          <a:ea typeface="Times New Roman"/>
                        </a:rPr>
                        <a:t>12:43:51.50 </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i="1">
                          <a:solidFill>
                            <a:srgbClr val="FF0000"/>
                          </a:solidFill>
                          <a:latin typeface="Times New Roman"/>
                          <a:ea typeface="Times New Roman"/>
                        </a:rPr>
                        <a:t>37.2152</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i="1">
                          <a:solidFill>
                            <a:srgbClr val="FF0000"/>
                          </a:solidFill>
                          <a:latin typeface="Times New Roman"/>
                          <a:ea typeface="Times New Roman"/>
                        </a:rPr>
                        <a:t>28.2088</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i="1">
                          <a:solidFill>
                            <a:srgbClr val="FF0000"/>
                          </a:solidFill>
                          <a:latin typeface="Times New Roman"/>
                          <a:ea typeface="Times New Roman"/>
                        </a:rPr>
                        <a:t>2.7</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3234">
                <a:tc>
                  <a:txBody>
                    <a:bodyPr/>
                    <a:lstStyle/>
                    <a:p>
                      <a:pPr algn="ctr">
                        <a:lnSpc>
                          <a:spcPct val="115000"/>
                        </a:lnSpc>
                        <a:spcAft>
                          <a:spcPts val="0"/>
                        </a:spcAft>
                      </a:pPr>
                      <a:r>
                        <a:rPr lang="tr-TR" sz="1000">
                          <a:solidFill>
                            <a:srgbClr val="000000"/>
                          </a:solidFill>
                          <a:latin typeface="Times New Roman"/>
                          <a:ea typeface="Times New Roman"/>
                        </a:rPr>
                        <a:t>2008071409</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14.07.2008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09:36:40.65 </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37.2435</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28.2652</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2.6</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3234">
                <a:tc>
                  <a:txBody>
                    <a:bodyPr/>
                    <a:lstStyle/>
                    <a:p>
                      <a:pPr algn="ctr">
                        <a:lnSpc>
                          <a:spcPct val="115000"/>
                        </a:lnSpc>
                        <a:spcAft>
                          <a:spcPts val="0"/>
                        </a:spcAft>
                      </a:pPr>
                      <a:r>
                        <a:rPr lang="tr-TR" sz="1000">
                          <a:solidFill>
                            <a:srgbClr val="000000"/>
                          </a:solidFill>
                          <a:latin typeface="Times New Roman"/>
                          <a:ea typeface="Times New Roman"/>
                        </a:rPr>
                        <a:t>2008071909</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19.07.2008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09:09:29.05 </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37.2102</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28.2047</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2.7</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3234">
                <a:tc>
                  <a:txBody>
                    <a:bodyPr/>
                    <a:lstStyle/>
                    <a:p>
                      <a:pPr algn="ctr">
                        <a:lnSpc>
                          <a:spcPct val="115000"/>
                        </a:lnSpc>
                        <a:spcAft>
                          <a:spcPts val="0"/>
                        </a:spcAft>
                      </a:pPr>
                      <a:r>
                        <a:rPr lang="tr-TR" sz="1000">
                          <a:solidFill>
                            <a:srgbClr val="000000"/>
                          </a:solidFill>
                          <a:latin typeface="Times New Roman"/>
                          <a:ea typeface="Times New Roman"/>
                        </a:rPr>
                        <a:t>2008111109</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11.11.2008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09:58:01.45 </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37.2252</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28.171</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2.6</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3234">
                <a:tc>
                  <a:txBody>
                    <a:bodyPr/>
                    <a:lstStyle/>
                    <a:p>
                      <a:pPr algn="ctr">
                        <a:lnSpc>
                          <a:spcPct val="115000"/>
                        </a:lnSpc>
                        <a:spcAft>
                          <a:spcPts val="0"/>
                        </a:spcAft>
                      </a:pPr>
                      <a:r>
                        <a:rPr lang="tr-TR" sz="1000">
                          <a:solidFill>
                            <a:srgbClr val="000000"/>
                          </a:solidFill>
                          <a:latin typeface="Times New Roman"/>
                          <a:ea typeface="Times New Roman"/>
                        </a:rPr>
                        <a:t>2008111515</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15.11.2008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15:18:17.13 </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37.2368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28.1663</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2.8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3234">
                <a:tc>
                  <a:txBody>
                    <a:bodyPr/>
                    <a:lstStyle/>
                    <a:p>
                      <a:pPr algn="ctr">
                        <a:lnSpc>
                          <a:spcPct val="115000"/>
                        </a:lnSpc>
                        <a:spcAft>
                          <a:spcPts val="0"/>
                        </a:spcAft>
                      </a:pPr>
                      <a:r>
                        <a:rPr lang="tr-TR" sz="1000">
                          <a:solidFill>
                            <a:srgbClr val="000000"/>
                          </a:solidFill>
                          <a:latin typeface="Times New Roman"/>
                          <a:ea typeface="Times New Roman"/>
                        </a:rPr>
                        <a:t>2008111610</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16.11.2008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10:00:33.82 </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dirty="0">
                          <a:latin typeface="Times New Roman"/>
                          <a:ea typeface="Times New Roman"/>
                        </a:rPr>
                        <a:t>37.2182</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28.1682</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2.7</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3234">
                <a:tc>
                  <a:txBody>
                    <a:bodyPr/>
                    <a:lstStyle/>
                    <a:p>
                      <a:pPr algn="ctr">
                        <a:lnSpc>
                          <a:spcPct val="115000"/>
                        </a:lnSpc>
                        <a:spcAft>
                          <a:spcPts val="0"/>
                        </a:spcAft>
                      </a:pPr>
                      <a:r>
                        <a:rPr lang="tr-TR" sz="1000">
                          <a:solidFill>
                            <a:srgbClr val="000000"/>
                          </a:solidFill>
                          <a:latin typeface="Times New Roman"/>
                          <a:ea typeface="Times New Roman"/>
                        </a:rPr>
                        <a:t>2008112015</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20.11.2008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15:17:18.81 </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37.2195</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28.159</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dirty="0">
                          <a:latin typeface="Times New Roman"/>
                          <a:ea typeface="Times New Roman"/>
                        </a:rPr>
                        <a:t>2.9</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3234">
                <a:tc>
                  <a:txBody>
                    <a:bodyPr/>
                    <a:lstStyle/>
                    <a:p>
                      <a:pPr algn="ctr">
                        <a:lnSpc>
                          <a:spcPct val="115000"/>
                        </a:lnSpc>
                        <a:spcAft>
                          <a:spcPts val="0"/>
                        </a:spcAft>
                      </a:pPr>
                      <a:r>
                        <a:rPr lang="tr-TR" sz="1000">
                          <a:solidFill>
                            <a:srgbClr val="000000"/>
                          </a:solidFill>
                          <a:latin typeface="Times New Roman"/>
                          <a:ea typeface="Times New Roman"/>
                        </a:rPr>
                        <a:t>2008112910</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29.11.2008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10:55:05.75 </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37.2198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28.1875</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2.6</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3234">
                <a:tc>
                  <a:txBody>
                    <a:bodyPr/>
                    <a:lstStyle/>
                    <a:p>
                      <a:pPr algn="ctr">
                        <a:lnSpc>
                          <a:spcPct val="115000"/>
                        </a:lnSpc>
                        <a:spcAft>
                          <a:spcPts val="0"/>
                        </a:spcAft>
                      </a:pPr>
                      <a:r>
                        <a:rPr lang="tr-TR" sz="1000">
                          <a:solidFill>
                            <a:srgbClr val="000000"/>
                          </a:solidFill>
                          <a:latin typeface="Times New Roman"/>
                          <a:ea typeface="Times New Roman"/>
                        </a:rPr>
                        <a:t>2008120413</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04.12.2008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13:42:25.49 </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37.2268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28.186</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2.8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3234">
                <a:tc>
                  <a:txBody>
                    <a:bodyPr/>
                    <a:lstStyle/>
                    <a:p>
                      <a:pPr algn="ctr">
                        <a:lnSpc>
                          <a:spcPct val="115000"/>
                        </a:lnSpc>
                        <a:spcAft>
                          <a:spcPts val="0"/>
                        </a:spcAft>
                      </a:pPr>
                      <a:r>
                        <a:rPr lang="tr-TR" sz="1000">
                          <a:solidFill>
                            <a:srgbClr val="000000"/>
                          </a:solidFill>
                          <a:latin typeface="Times New Roman"/>
                          <a:ea typeface="Times New Roman"/>
                        </a:rPr>
                        <a:t>2008120510</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05.12.2008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10:03:03.78 </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37.2198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28.1668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2.6</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3234">
                <a:tc>
                  <a:txBody>
                    <a:bodyPr/>
                    <a:lstStyle/>
                    <a:p>
                      <a:pPr algn="ctr">
                        <a:lnSpc>
                          <a:spcPct val="115000"/>
                        </a:lnSpc>
                        <a:spcAft>
                          <a:spcPts val="0"/>
                        </a:spcAft>
                      </a:pPr>
                      <a:r>
                        <a:rPr lang="tr-TR" sz="1000">
                          <a:solidFill>
                            <a:srgbClr val="000000"/>
                          </a:solidFill>
                          <a:latin typeface="Times New Roman"/>
                          <a:ea typeface="Times New Roman"/>
                        </a:rPr>
                        <a:t>2008120610</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06.12.2008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10:04:12.30 </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dirty="0">
                          <a:latin typeface="Times New Roman"/>
                          <a:ea typeface="Times New Roman"/>
                        </a:rPr>
                        <a:t>37.2367</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28.1873</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2.5</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3234">
                <a:tc>
                  <a:txBody>
                    <a:bodyPr/>
                    <a:lstStyle/>
                    <a:p>
                      <a:pPr algn="ctr">
                        <a:lnSpc>
                          <a:spcPct val="115000"/>
                        </a:lnSpc>
                        <a:spcAft>
                          <a:spcPts val="0"/>
                        </a:spcAft>
                      </a:pPr>
                      <a:r>
                        <a:rPr lang="tr-TR" sz="1000">
                          <a:solidFill>
                            <a:srgbClr val="000000"/>
                          </a:solidFill>
                          <a:latin typeface="Times New Roman"/>
                          <a:ea typeface="Times New Roman"/>
                        </a:rPr>
                        <a:t>2008122014</a:t>
                      </a:r>
                      <a:endParaRPr lang="tr-TR" sz="1000">
                        <a:latin typeface="Times New Roman"/>
                        <a:ea typeface="Times New Roman"/>
                      </a:endParaRP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20.12.2008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14:54:52.08 </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37.1845</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a:latin typeface="Times New Roman"/>
                          <a:ea typeface="Times New Roman"/>
                        </a:rPr>
                        <a:t>28.1758</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tr-TR" sz="1000" dirty="0">
                          <a:latin typeface="Times New Roman"/>
                          <a:ea typeface="Times New Roman"/>
                        </a:rPr>
                        <a:t>2.7</a:t>
                      </a:r>
                    </a:p>
                  </a:txBody>
                  <a:tcPr marL="16105" marR="161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3" name="2 Dikdörtgen"/>
          <p:cNvSpPr/>
          <p:nvPr/>
        </p:nvSpPr>
        <p:spPr>
          <a:xfrm>
            <a:off x="1285852" y="357166"/>
            <a:ext cx="6786881" cy="369332"/>
          </a:xfrm>
          <a:prstGeom prst="rect">
            <a:avLst/>
          </a:prstGeom>
        </p:spPr>
        <p:txBody>
          <a:bodyPr wrap="square">
            <a:spAutoFit/>
          </a:bodyPr>
          <a:lstStyle/>
          <a:p>
            <a:r>
              <a:rPr lang="tr-TR" dirty="0" smtClean="0"/>
              <a:t>İki ayrım metodu sonucunda deprem olarak belirlenen sismik olaylar </a:t>
            </a:r>
            <a:endParaRPr lang="tr-TR" dirty="0"/>
          </a:p>
        </p:txBody>
      </p:sp>
    </p:spTree>
  </p:cSld>
  <p:clrMapOvr>
    <a:masterClrMapping/>
  </p:clrMapOvr>
  <p:transition>
    <p:circl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85720" y="642918"/>
            <a:ext cx="8686800" cy="841248"/>
          </a:xfrm>
        </p:spPr>
        <p:txBody>
          <a:bodyPr>
            <a:normAutofit fontScale="90000"/>
          </a:bodyPr>
          <a:lstStyle/>
          <a:p>
            <a:pPr algn="ctr"/>
            <a:r>
              <a:rPr lang="tr-TR" cap="none" dirty="0" smtClean="0">
                <a:solidFill>
                  <a:srgbClr val="C00000"/>
                </a:solidFill>
                <a:latin typeface="Arial Black" pitchFamily="34" charset="0"/>
              </a:rPr>
              <a:t>Kaynak Tipinin Belirlenmesi Neden Önemlidir?</a:t>
            </a:r>
            <a:endParaRPr lang="tr-TR" cap="none" dirty="0">
              <a:solidFill>
                <a:srgbClr val="C00000"/>
              </a:solidFill>
              <a:latin typeface="Arial Black" pitchFamily="34" charset="0"/>
            </a:endParaRPr>
          </a:p>
        </p:txBody>
      </p:sp>
      <p:sp>
        <p:nvSpPr>
          <p:cNvPr id="3" name="2 İçerik Yer Tutucusu"/>
          <p:cNvSpPr>
            <a:spLocks noGrp="1"/>
          </p:cNvSpPr>
          <p:nvPr>
            <p:ph sz="half" idx="1"/>
          </p:nvPr>
        </p:nvSpPr>
        <p:spPr>
          <a:xfrm>
            <a:off x="6000760" y="1571612"/>
            <a:ext cx="2762240" cy="4286280"/>
          </a:xfrm>
        </p:spPr>
        <p:txBody>
          <a:bodyPr>
            <a:normAutofit fontScale="70000" lnSpcReduction="20000"/>
          </a:bodyPr>
          <a:lstStyle/>
          <a:p>
            <a:pPr marL="0" indent="0" algn="just">
              <a:buNone/>
            </a:pPr>
            <a:r>
              <a:rPr lang="tr-TR" dirty="0" smtClean="0">
                <a:solidFill>
                  <a:schemeClr val="tx1"/>
                </a:solidFill>
              </a:rPr>
              <a:t>Taş ocakları patlatmaları ya da nükleer patlatmalar bulundukları bölgedeki sismik ağ kayıtlarında gözlenen sismik aktiviteye düzenli olarak kirletici etki yapmaktadır. Bu olaylar kayıtlara deprem olarak geçirildiğinden yapılan sismik risk analizleri ve aktif tektonizma çalışmalarındaki yorumlarda hatalara neden olmaktadır.</a:t>
            </a:r>
            <a:endParaRPr lang="tr-TR" dirty="0">
              <a:solidFill>
                <a:schemeClr val="tx1"/>
              </a:solidFill>
            </a:endParaRPr>
          </a:p>
        </p:txBody>
      </p:sp>
      <p:pic>
        <p:nvPicPr>
          <p:cNvPr id="4" name="Picture 2"/>
          <p:cNvPicPr>
            <a:picLocks noChangeAspect="1" noChangeArrowheads="1"/>
          </p:cNvPicPr>
          <p:nvPr/>
        </p:nvPicPr>
        <p:blipFill>
          <a:blip r:embed="rId3" cstate="print"/>
          <a:srcRect/>
          <a:stretch>
            <a:fillRect/>
          </a:stretch>
        </p:blipFill>
        <p:spPr bwMode="auto">
          <a:xfrm>
            <a:off x="214282" y="1571612"/>
            <a:ext cx="5429288" cy="4500594"/>
          </a:xfrm>
          <a:prstGeom prst="rect">
            <a:avLst/>
          </a:prstGeom>
          <a:noFill/>
          <a:ln w="9525">
            <a:noFill/>
            <a:miter lim="800000"/>
            <a:headEnd/>
            <a:tailEnd/>
          </a:ln>
        </p:spPr>
      </p:pic>
      <p:sp>
        <p:nvSpPr>
          <p:cNvPr id="5" name="4 Metin kutusu"/>
          <p:cNvSpPr txBox="1"/>
          <p:nvPr/>
        </p:nvSpPr>
        <p:spPr>
          <a:xfrm>
            <a:off x="785786" y="6215082"/>
            <a:ext cx="4286280" cy="369332"/>
          </a:xfrm>
          <a:prstGeom prst="rect">
            <a:avLst/>
          </a:prstGeom>
          <a:noFill/>
        </p:spPr>
        <p:txBody>
          <a:bodyPr wrap="square" rtlCol="0">
            <a:spAutoFit/>
          </a:bodyPr>
          <a:lstStyle/>
          <a:p>
            <a:r>
              <a:rPr lang="tr-TR" dirty="0" smtClean="0"/>
              <a:t>Yapay ve doğal kaynaklı sismogramlar</a:t>
            </a:r>
            <a:endParaRPr lang="tr-TR" dirty="0"/>
          </a:p>
        </p:txBody>
      </p:sp>
    </p:spTree>
  </p:cSld>
  <p:clrMapOvr>
    <a:masterClrMapping/>
  </p:clrMapOvr>
  <p:transition>
    <p:circl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5" name="Picture 3"/>
          <p:cNvPicPr>
            <a:picLocks noChangeAspect="1" noChangeArrowheads="1"/>
          </p:cNvPicPr>
          <p:nvPr/>
        </p:nvPicPr>
        <p:blipFill>
          <a:blip r:embed="rId3" cstate="print"/>
          <a:srcRect/>
          <a:stretch>
            <a:fillRect/>
          </a:stretch>
        </p:blipFill>
        <p:spPr bwMode="auto">
          <a:xfrm>
            <a:off x="428596" y="428604"/>
            <a:ext cx="8409636" cy="5715040"/>
          </a:xfrm>
          <a:prstGeom prst="rect">
            <a:avLst/>
          </a:prstGeom>
          <a:noFill/>
          <a:ln w="9525">
            <a:noFill/>
            <a:miter lim="800000"/>
            <a:headEnd/>
            <a:tailEnd/>
          </a:ln>
        </p:spPr>
      </p:pic>
      <p:sp>
        <p:nvSpPr>
          <p:cNvPr id="6" name="5 Dikdörtgen"/>
          <p:cNvSpPr/>
          <p:nvPr/>
        </p:nvSpPr>
        <p:spPr>
          <a:xfrm>
            <a:off x="785786" y="6211669"/>
            <a:ext cx="7715304" cy="369332"/>
          </a:xfrm>
          <a:prstGeom prst="rect">
            <a:avLst/>
          </a:prstGeom>
        </p:spPr>
        <p:txBody>
          <a:bodyPr wrap="square">
            <a:spAutoFit/>
          </a:bodyPr>
          <a:lstStyle/>
          <a:p>
            <a:pPr algn="ctr"/>
            <a:r>
              <a:rPr lang="tr-TR" dirty="0" smtClean="0"/>
              <a:t>Depremler ve patlatmaların harita üzerinde gösterimi </a:t>
            </a:r>
            <a:endParaRPr lang="tr-TR" dirty="0"/>
          </a:p>
        </p:txBody>
      </p:sp>
    </p:spTree>
  </p:cSld>
  <p:clrMapOvr>
    <a:masterClrMapping/>
  </p:clrMapOvr>
  <p:transition>
    <p:circl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ctr"/>
            <a:r>
              <a:rPr lang="tr-TR" dirty="0" smtClean="0">
                <a:solidFill>
                  <a:srgbClr val="C00000"/>
                </a:solidFill>
                <a:latin typeface="Arial Black" pitchFamily="34" charset="0"/>
              </a:rPr>
              <a:t>SONUÇLAR VE ÖNERİLER</a:t>
            </a:r>
            <a:endParaRPr lang="tr-TR" dirty="0">
              <a:solidFill>
                <a:srgbClr val="C00000"/>
              </a:solidFill>
              <a:latin typeface="Arial Black" pitchFamily="34" charset="0"/>
            </a:endParaRPr>
          </a:p>
        </p:txBody>
      </p:sp>
      <p:sp>
        <p:nvSpPr>
          <p:cNvPr id="3" name="2 İçerik Yer Tutucusu"/>
          <p:cNvSpPr>
            <a:spLocks noGrp="1"/>
          </p:cNvSpPr>
          <p:nvPr>
            <p:ph idx="1"/>
          </p:nvPr>
        </p:nvSpPr>
        <p:spPr/>
        <p:txBody>
          <a:bodyPr>
            <a:normAutofit fontScale="92500" lnSpcReduction="20000"/>
          </a:bodyPr>
          <a:lstStyle/>
          <a:p>
            <a:pPr marL="0" indent="0" algn="just">
              <a:buClr>
                <a:srgbClr val="FF0000"/>
              </a:buClr>
              <a:buFont typeface="Wingdings" pitchFamily="2" charset="2"/>
              <a:buChar char="Ø"/>
            </a:pPr>
            <a:r>
              <a:rPr lang="tr-TR" dirty="0" smtClean="0">
                <a:solidFill>
                  <a:schemeClr val="tx1"/>
                </a:solidFill>
              </a:rPr>
              <a:t>İlk uygulamada üzerinde çalışılan 148 sismik olayın 31 tanesi deprem olarak, 117 tanesi patlatma olarak tespit edilmiştir. </a:t>
            </a:r>
          </a:p>
          <a:p>
            <a:pPr marL="0" indent="0" algn="just">
              <a:buClr>
                <a:srgbClr val="FF0000"/>
              </a:buClr>
              <a:buFont typeface="Wingdings" pitchFamily="2" charset="2"/>
              <a:buChar char="Ø"/>
            </a:pPr>
            <a:r>
              <a:rPr lang="tr-TR" dirty="0" smtClean="0">
                <a:solidFill>
                  <a:schemeClr val="tx1"/>
                </a:solidFill>
              </a:rPr>
              <a:t>Bu tespitin doğruluğunu pekiştirmek amacıyla verilere bir diğer ayrım metodu olan C-</a:t>
            </a:r>
            <a:r>
              <a:rPr lang="tr-TR" dirty="0" err="1" smtClean="0">
                <a:solidFill>
                  <a:schemeClr val="tx1"/>
                </a:solidFill>
              </a:rPr>
              <a:t>Sr</a:t>
            </a:r>
            <a:r>
              <a:rPr lang="tr-TR" dirty="0" smtClean="0">
                <a:solidFill>
                  <a:schemeClr val="tx1"/>
                </a:solidFill>
              </a:rPr>
              <a:t> karşılaştırması uygulanmış ve bu 31 adet depremin 26 tanesi deprem olarak belirlenerek % 83.87 oranında tutarlılık sağlanmıştır. Kalan 5 depremin kayıtları tekrar incelenerek ilk hareket yönlerine, dalga şekillerine ve frekans içeriklerine bakılmış ve deprem olarak kabul edilmiştir. </a:t>
            </a:r>
          </a:p>
          <a:p>
            <a:pPr marL="0" indent="0" algn="just">
              <a:buClr>
                <a:srgbClr val="FF0000"/>
              </a:buClr>
              <a:buNone/>
            </a:pPr>
            <a:endParaRPr lang="tr-TR" dirty="0"/>
          </a:p>
        </p:txBody>
      </p:sp>
    </p:spTree>
  </p:cSld>
  <p:clrMapOvr>
    <a:masterClrMapping/>
  </p:clrMapOvr>
  <p:transition>
    <p:circl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304800" y="1285860"/>
            <a:ext cx="8686800" cy="4794265"/>
          </a:xfrm>
        </p:spPr>
        <p:txBody>
          <a:bodyPr/>
          <a:lstStyle/>
          <a:p>
            <a:pPr marL="0" indent="0" algn="just">
              <a:buClr>
                <a:srgbClr val="FF0000"/>
              </a:buClr>
              <a:buFont typeface="Wingdings" pitchFamily="2" charset="2"/>
              <a:buChar char="Ø"/>
            </a:pPr>
            <a:r>
              <a:rPr lang="tr-TR" dirty="0" smtClean="0">
                <a:solidFill>
                  <a:schemeClr val="tx1"/>
                </a:solidFill>
              </a:rPr>
              <a:t>Yapılacak çalışmalarda, kaynak tipi ayrımı analizinde başarı oranını yükseltmek için daha fazla yöntemin artarda uygulanması önerilmektedir. </a:t>
            </a:r>
          </a:p>
          <a:p>
            <a:pPr marL="0" indent="0" algn="just">
              <a:buClr>
                <a:srgbClr val="FF0000"/>
              </a:buClr>
              <a:buFont typeface="Wingdings" pitchFamily="2" charset="2"/>
              <a:buChar char="Ø"/>
            </a:pPr>
            <a:r>
              <a:rPr lang="tr-TR" dirty="0" smtClean="0">
                <a:solidFill>
                  <a:schemeClr val="tx1"/>
                </a:solidFill>
              </a:rPr>
              <a:t>Herhangi bir sismik ağda kaydedilen olayların kataloglara hatalı geçmemesi için ayrım analizi kesinlikle yapılmalıdır. </a:t>
            </a:r>
          </a:p>
          <a:p>
            <a:pPr marL="0" indent="0" algn="just">
              <a:buClr>
                <a:srgbClr val="FF0000"/>
              </a:buClr>
              <a:buFont typeface="Wingdings" pitchFamily="2" charset="2"/>
              <a:buChar char="Ø"/>
            </a:pPr>
            <a:endParaRPr lang="tr-TR" dirty="0" smtClean="0">
              <a:solidFill>
                <a:schemeClr val="tx1"/>
              </a:solidFill>
            </a:endParaRPr>
          </a:p>
          <a:p>
            <a:pPr>
              <a:buClr>
                <a:srgbClr val="FF0000"/>
              </a:buClr>
              <a:buFont typeface="Wingdings" pitchFamily="2" charset="2"/>
              <a:buChar char="Ø"/>
            </a:pPr>
            <a:endParaRPr lang="tr-TR" dirty="0"/>
          </a:p>
        </p:txBody>
      </p:sp>
    </p:spTree>
  </p:cSld>
  <p:clrMapOvr>
    <a:masterClrMapping/>
  </p:clrMapOvr>
  <p:transition>
    <p:circl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ctr"/>
            <a:r>
              <a:rPr lang="tr-TR" dirty="0" smtClean="0">
                <a:solidFill>
                  <a:srgbClr val="C00000"/>
                </a:solidFill>
                <a:latin typeface="Arial Black" pitchFamily="34" charset="0"/>
              </a:rPr>
              <a:t>KAYNAKLAR</a:t>
            </a:r>
            <a:endParaRPr lang="tr-TR" dirty="0">
              <a:solidFill>
                <a:srgbClr val="C00000"/>
              </a:solidFill>
              <a:latin typeface="Arial Black" pitchFamily="34" charset="0"/>
            </a:endParaRPr>
          </a:p>
        </p:txBody>
      </p:sp>
      <p:sp>
        <p:nvSpPr>
          <p:cNvPr id="3" name="2 İçerik Yer Tutucusu"/>
          <p:cNvSpPr>
            <a:spLocks noGrp="1"/>
          </p:cNvSpPr>
          <p:nvPr>
            <p:ph idx="1"/>
          </p:nvPr>
        </p:nvSpPr>
        <p:spPr>
          <a:xfrm>
            <a:off x="285720" y="1285860"/>
            <a:ext cx="8686800" cy="4937141"/>
          </a:xfrm>
        </p:spPr>
        <p:txBody>
          <a:bodyPr>
            <a:normAutofit/>
          </a:bodyPr>
          <a:lstStyle/>
          <a:p>
            <a:pPr marL="0" indent="0" algn="just">
              <a:buNone/>
            </a:pPr>
            <a:r>
              <a:rPr lang="tr-TR" sz="1600" dirty="0" err="1" smtClean="0">
                <a:solidFill>
                  <a:schemeClr val="tx1"/>
                </a:solidFill>
              </a:rPr>
              <a:t>Arai</a:t>
            </a:r>
            <a:r>
              <a:rPr lang="tr-TR" sz="1600" dirty="0" smtClean="0">
                <a:solidFill>
                  <a:schemeClr val="tx1"/>
                </a:solidFill>
              </a:rPr>
              <a:t>,N.Y., ‘‘</a:t>
            </a:r>
            <a:r>
              <a:rPr lang="tr-TR" sz="1600" dirty="0" err="1" smtClean="0">
                <a:solidFill>
                  <a:schemeClr val="tx1"/>
                </a:solidFill>
              </a:rPr>
              <a:t>Discrimination</a:t>
            </a:r>
            <a:r>
              <a:rPr lang="tr-TR" sz="1600" dirty="0" smtClean="0">
                <a:solidFill>
                  <a:schemeClr val="tx1"/>
                </a:solidFill>
              </a:rPr>
              <a:t> </a:t>
            </a:r>
            <a:r>
              <a:rPr lang="tr-TR" sz="1600" dirty="0" err="1" smtClean="0">
                <a:solidFill>
                  <a:schemeClr val="tx1"/>
                </a:solidFill>
              </a:rPr>
              <a:t>by</a:t>
            </a:r>
            <a:r>
              <a:rPr lang="tr-TR" sz="1600" dirty="0" smtClean="0">
                <a:solidFill>
                  <a:schemeClr val="tx1"/>
                </a:solidFill>
              </a:rPr>
              <a:t> </a:t>
            </a:r>
            <a:r>
              <a:rPr lang="tr-TR" sz="1600" dirty="0" err="1" smtClean="0">
                <a:solidFill>
                  <a:schemeClr val="tx1"/>
                </a:solidFill>
              </a:rPr>
              <a:t>Short</a:t>
            </a:r>
            <a:r>
              <a:rPr lang="tr-TR" sz="1600" dirty="0" smtClean="0">
                <a:solidFill>
                  <a:schemeClr val="tx1"/>
                </a:solidFill>
              </a:rPr>
              <a:t>-</a:t>
            </a:r>
            <a:r>
              <a:rPr lang="tr-TR" sz="1600" dirty="0" err="1" smtClean="0">
                <a:solidFill>
                  <a:schemeClr val="tx1"/>
                </a:solidFill>
              </a:rPr>
              <a:t>period</a:t>
            </a:r>
            <a:r>
              <a:rPr lang="tr-TR" sz="1600" dirty="0" smtClean="0">
                <a:solidFill>
                  <a:schemeClr val="tx1"/>
                </a:solidFill>
              </a:rPr>
              <a:t> </a:t>
            </a:r>
            <a:r>
              <a:rPr lang="tr-TR" sz="1600" dirty="0" err="1" smtClean="0">
                <a:solidFill>
                  <a:schemeClr val="tx1"/>
                </a:solidFill>
              </a:rPr>
              <a:t>Seismograms</a:t>
            </a:r>
            <a:r>
              <a:rPr lang="tr-TR" sz="1600" dirty="0" smtClean="0">
                <a:solidFill>
                  <a:schemeClr val="tx1"/>
                </a:solidFill>
              </a:rPr>
              <a:t>’’, </a:t>
            </a:r>
            <a:r>
              <a:rPr lang="tr-TR" sz="1600" dirty="0" err="1" smtClean="0">
                <a:solidFill>
                  <a:schemeClr val="tx1"/>
                </a:solidFill>
              </a:rPr>
              <a:t>International</a:t>
            </a:r>
            <a:r>
              <a:rPr lang="tr-TR" sz="1600" dirty="0" smtClean="0">
                <a:solidFill>
                  <a:schemeClr val="tx1"/>
                </a:solidFill>
              </a:rPr>
              <a:t> </a:t>
            </a:r>
            <a:r>
              <a:rPr lang="tr-TR" sz="1600" dirty="0" err="1" smtClean="0">
                <a:solidFill>
                  <a:schemeClr val="tx1"/>
                </a:solidFill>
              </a:rPr>
              <a:t>Institute</a:t>
            </a:r>
            <a:r>
              <a:rPr lang="tr-TR" sz="1600" dirty="0" smtClean="0">
                <a:solidFill>
                  <a:schemeClr val="tx1"/>
                </a:solidFill>
              </a:rPr>
              <a:t> of </a:t>
            </a:r>
            <a:r>
              <a:rPr lang="tr-TR" sz="1600" dirty="0" err="1" smtClean="0">
                <a:solidFill>
                  <a:schemeClr val="tx1"/>
                </a:solidFill>
              </a:rPr>
              <a:t>Seismology</a:t>
            </a:r>
            <a:r>
              <a:rPr lang="tr-TR" sz="1600" dirty="0" smtClean="0">
                <a:solidFill>
                  <a:schemeClr val="tx1"/>
                </a:solidFill>
              </a:rPr>
              <a:t> </a:t>
            </a:r>
            <a:r>
              <a:rPr lang="tr-TR" sz="1600" dirty="0" err="1" smtClean="0">
                <a:solidFill>
                  <a:schemeClr val="tx1"/>
                </a:solidFill>
              </a:rPr>
              <a:t>and</a:t>
            </a:r>
            <a:r>
              <a:rPr lang="tr-TR" sz="1600" dirty="0" smtClean="0">
                <a:solidFill>
                  <a:schemeClr val="tx1"/>
                </a:solidFill>
              </a:rPr>
              <a:t> </a:t>
            </a:r>
            <a:r>
              <a:rPr lang="tr-TR" sz="1600" dirty="0" err="1" smtClean="0">
                <a:solidFill>
                  <a:schemeClr val="tx1"/>
                </a:solidFill>
              </a:rPr>
              <a:t>Eartquake</a:t>
            </a:r>
            <a:r>
              <a:rPr lang="tr-TR" sz="1600" dirty="0" smtClean="0">
                <a:solidFill>
                  <a:schemeClr val="tx1"/>
                </a:solidFill>
              </a:rPr>
              <a:t> </a:t>
            </a:r>
            <a:r>
              <a:rPr lang="tr-TR" sz="1600" dirty="0" err="1" smtClean="0">
                <a:solidFill>
                  <a:schemeClr val="tx1"/>
                </a:solidFill>
              </a:rPr>
              <a:t>Engineering</a:t>
            </a:r>
            <a:r>
              <a:rPr lang="tr-TR" sz="1600" dirty="0" smtClean="0">
                <a:solidFill>
                  <a:schemeClr val="tx1"/>
                </a:solidFill>
              </a:rPr>
              <a:t>, </a:t>
            </a:r>
            <a:r>
              <a:rPr lang="tr-TR" sz="1600" dirty="0" err="1" smtClean="0">
                <a:solidFill>
                  <a:schemeClr val="tx1"/>
                </a:solidFill>
              </a:rPr>
              <a:t>Building</a:t>
            </a:r>
            <a:r>
              <a:rPr lang="tr-TR" sz="1600" dirty="0" smtClean="0">
                <a:solidFill>
                  <a:schemeClr val="tx1"/>
                </a:solidFill>
              </a:rPr>
              <a:t> </a:t>
            </a:r>
            <a:r>
              <a:rPr lang="tr-TR" sz="1600" dirty="0" err="1" smtClean="0">
                <a:solidFill>
                  <a:schemeClr val="tx1"/>
                </a:solidFill>
              </a:rPr>
              <a:t>Research</a:t>
            </a:r>
            <a:r>
              <a:rPr lang="tr-TR" sz="1600" dirty="0" smtClean="0">
                <a:solidFill>
                  <a:schemeClr val="tx1"/>
                </a:solidFill>
              </a:rPr>
              <a:t> </a:t>
            </a:r>
            <a:r>
              <a:rPr lang="tr-TR" sz="1600" dirty="0" err="1" smtClean="0">
                <a:solidFill>
                  <a:schemeClr val="tx1"/>
                </a:solidFill>
              </a:rPr>
              <a:t>Institute</a:t>
            </a:r>
            <a:r>
              <a:rPr lang="tr-TR" sz="1600" dirty="0" smtClean="0">
                <a:solidFill>
                  <a:schemeClr val="tx1"/>
                </a:solidFill>
              </a:rPr>
              <a:t> (IISEE), </a:t>
            </a:r>
            <a:r>
              <a:rPr lang="tr-TR" sz="1600" b="1" i="1" dirty="0" err="1" smtClean="0">
                <a:solidFill>
                  <a:schemeClr val="tx1"/>
                </a:solidFill>
              </a:rPr>
              <a:t>Lecture</a:t>
            </a:r>
            <a:r>
              <a:rPr lang="tr-TR" sz="1600" b="1" i="1" dirty="0" smtClean="0">
                <a:solidFill>
                  <a:schemeClr val="tx1"/>
                </a:solidFill>
              </a:rPr>
              <a:t> </a:t>
            </a:r>
            <a:r>
              <a:rPr lang="tr-TR" sz="1600" b="1" i="1" dirty="0" err="1" smtClean="0">
                <a:solidFill>
                  <a:schemeClr val="tx1"/>
                </a:solidFill>
              </a:rPr>
              <a:t>Note</a:t>
            </a:r>
            <a:r>
              <a:rPr lang="tr-TR" sz="1600" b="1" i="1" dirty="0" smtClean="0">
                <a:solidFill>
                  <a:schemeClr val="tx1"/>
                </a:solidFill>
              </a:rPr>
              <a:t>, Global </a:t>
            </a:r>
            <a:r>
              <a:rPr lang="tr-TR" sz="1600" b="1" i="1" dirty="0" err="1" smtClean="0">
                <a:solidFill>
                  <a:schemeClr val="tx1"/>
                </a:solidFill>
              </a:rPr>
              <a:t>Course</a:t>
            </a:r>
            <a:r>
              <a:rPr lang="tr-TR" sz="1600" b="1" i="1" dirty="0" smtClean="0">
                <a:solidFill>
                  <a:schemeClr val="tx1"/>
                </a:solidFill>
              </a:rPr>
              <a:t>,</a:t>
            </a:r>
            <a:r>
              <a:rPr lang="tr-TR" sz="1600" dirty="0" smtClean="0">
                <a:solidFill>
                  <a:schemeClr val="tx1"/>
                </a:solidFill>
              </a:rPr>
              <a:t> (2004).</a:t>
            </a:r>
          </a:p>
          <a:p>
            <a:pPr marL="0" indent="0" algn="just">
              <a:buNone/>
            </a:pPr>
            <a:r>
              <a:rPr lang="tr-TR" sz="1600" dirty="0" smtClean="0">
                <a:solidFill>
                  <a:schemeClr val="tx1"/>
                </a:solidFill>
              </a:rPr>
              <a:t> </a:t>
            </a:r>
          </a:p>
          <a:p>
            <a:pPr marL="0" indent="0" algn="just">
              <a:buNone/>
            </a:pPr>
            <a:r>
              <a:rPr lang="tr-TR" sz="1600" dirty="0" err="1" smtClean="0">
                <a:solidFill>
                  <a:schemeClr val="tx1"/>
                </a:solidFill>
              </a:rPr>
              <a:t>Baumgardt</a:t>
            </a:r>
            <a:r>
              <a:rPr lang="tr-TR" sz="1600" dirty="0" smtClean="0">
                <a:solidFill>
                  <a:schemeClr val="tx1"/>
                </a:solidFill>
              </a:rPr>
              <a:t>, D. R., </a:t>
            </a:r>
            <a:r>
              <a:rPr lang="tr-TR" sz="1600" dirty="0" err="1" smtClean="0">
                <a:solidFill>
                  <a:schemeClr val="tx1"/>
                </a:solidFill>
              </a:rPr>
              <a:t>Young</a:t>
            </a:r>
            <a:r>
              <a:rPr lang="tr-TR" sz="1600" dirty="0" smtClean="0">
                <a:solidFill>
                  <a:schemeClr val="tx1"/>
                </a:solidFill>
              </a:rPr>
              <a:t>, G. B., ‘‘</a:t>
            </a:r>
            <a:r>
              <a:rPr lang="tr-TR" sz="1600" dirty="0" err="1" smtClean="0">
                <a:solidFill>
                  <a:schemeClr val="tx1"/>
                </a:solidFill>
              </a:rPr>
              <a:t>Regional</a:t>
            </a:r>
            <a:r>
              <a:rPr lang="tr-TR" sz="1600" dirty="0" smtClean="0">
                <a:solidFill>
                  <a:schemeClr val="tx1"/>
                </a:solidFill>
              </a:rPr>
              <a:t> </a:t>
            </a:r>
            <a:r>
              <a:rPr lang="tr-TR" sz="1600" dirty="0" err="1" smtClean="0">
                <a:solidFill>
                  <a:schemeClr val="tx1"/>
                </a:solidFill>
              </a:rPr>
              <a:t>Seismic</a:t>
            </a:r>
            <a:r>
              <a:rPr lang="tr-TR" sz="1600" dirty="0" smtClean="0">
                <a:solidFill>
                  <a:schemeClr val="tx1"/>
                </a:solidFill>
              </a:rPr>
              <a:t> </a:t>
            </a:r>
            <a:r>
              <a:rPr lang="tr-TR" sz="1600" dirty="0" err="1" smtClean="0">
                <a:solidFill>
                  <a:schemeClr val="tx1"/>
                </a:solidFill>
              </a:rPr>
              <a:t>Waveform</a:t>
            </a:r>
            <a:r>
              <a:rPr lang="tr-TR" sz="1600" dirty="0" smtClean="0">
                <a:solidFill>
                  <a:schemeClr val="tx1"/>
                </a:solidFill>
              </a:rPr>
              <a:t> </a:t>
            </a:r>
            <a:r>
              <a:rPr lang="tr-TR" sz="1600" dirty="0" err="1" smtClean="0">
                <a:solidFill>
                  <a:schemeClr val="tx1"/>
                </a:solidFill>
              </a:rPr>
              <a:t>Discriminants</a:t>
            </a:r>
            <a:r>
              <a:rPr lang="tr-TR" sz="1600" dirty="0" smtClean="0">
                <a:solidFill>
                  <a:schemeClr val="tx1"/>
                </a:solidFill>
              </a:rPr>
              <a:t> </a:t>
            </a:r>
            <a:r>
              <a:rPr lang="tr-TR" sz="1600" dirty="0" err="1" smtClean="0">
                <a:solidFill>
                  <a:schemeClr val="tx1"/>
                </a:solidFill>
              </a:rPr>
              <a:t>and</a:t>
            </a:r>
            <a:r>
              <a:rPr lang="tr-TR" sz="1600" dirty="0" smtClean="0">
                <a:solidFill>
                  <a:schemeClr val="tx1"/>
                </a:solidFill>
              </a:rPr>
              <a:t> </a:t>
            </a:r>
            <a:r>
              <a:rPr lang="tr-TR" sz="1600" dirty="0" err="1" smtClean="0">
                <a:solidFill>
                  <a:schemeClr val="tx1"/>
                </a:solidFill>
              </a:rPr>
              <a:t>Case</a:t>
            </a:r>
            <a:r>
              <a:rPr lang="tr-TR" sz="1600" dirty="0" smtClean="0">
                <a:solidFill>
                  <a:schemeClr val="tx1"/>
                </a:solidFill>
              </a:rPr>
              <a:t>-</a:t>
            </a:r>
            <a:r>
              <a:rPr lang="tr-TR" sz="1600" dirty="0" err="1" smtClean="0">
                <a:solidFill>
                  <a:schemeClr val="tx1"/>
                </a:solidFill>
              </a:rPr>
              <a:t>Based</a:t>
            </a:r>
            <a:r>
              <a:rPr lang="tr-TR" sz="1600" dirty="0" smtClean="0">
                <a:solidFill>
                  <a:schemeClr val="tx1"/>
                </a:solidFill>
              </a:rPr>
              <a:t> </a:t>
            </a:r>
            <a:r>
              <a:rPr lang="tr-TR" sz="1600" dirty="0" err="1" smtClean="0">
                <a:solidFill>
                  <a:schemeClr val="tx1"/>
                </a:solidFill>
              </a:rPr>
              <a:t>Event</a:t>
            </a:r>
            <a:r>
              <a:rPr lang="tr-TR" sz="1600" dirty="0" smtClean="0">
                <a:solidFill>
                  <a:schemeClr val="tx1"/>
                </a:solidFill>
              </a:rPr>
              <a:t> </a:t>
            </a:r>
            <a:r>
              <a:rPr lang="tr-TR" sz="1600" dirty="0" err="1" smtClean="0">
                <a:solidFill>
                  <a:schemeClr val="tx1"/>
                </a:solidFill>
              </a:rPr>
              <a:t>Identification</a:t>
            </a:r>
            <a:r>
              <a:rPr lang="tr-TR" sz="1600" dirty="0" smtClean="0">
                <a:solidFill>
                  <a:schemeClr val="tx1"/>
                </a:solidFill>
              </a:rPr>
              <a:t> </a:t>
            </a:r>
            <a:r>
              <a:rPr lang="tr-TR" sz="1600" dirty="0" err="1" smtClean="0">
                <a:solidFill>
                  <a:schemeClr val="tx1"/>
                </a:solidFill>
              </a:rPr>
              <a:t>Using</a:t>
            </a:r>
            <a:r>
              <a:rPr lang="tr-TR" sz="1600" dirty="0" smtClean="0">
                <a:solidFill>
                  <a:schemeClr val="tx1"/>
                </a:solidFill>
              </a:rPr>
              <a:t> </a:t>
            </a:r>
            <a:r>
              <a:rPr lang="tr-TR" sz="1600" dirty="0" err="1" smtClean="0">
                <a:solidFill>
                  <a:schemeClr val="tx1"/>
                </a:solidFill>
              </a:rPr>
              <a:t>Regional</a:t>
            </a:r>
            <a:r>
              <a:rPr lang="tr-TR" sz="1600" dirty="0" smtClean="0">
                <a:solidFill>
                  <a:schemeClr val="tx1"/>
                </a:solidFill>
              </a:rPr>
              <a:t> </a:t>
            </a:r>
            <a:r>
              <a:rPr lang="tr-TR" sz="1600" dirty="0" err="1" smtClean="0">
                <a:solidFill>
                  <a:schemeClr val="tx1"/>
                </a:solidFill>
              </a:rPr>
              <a:t>Arrays</a:t>
            </a:r>
            <a:r>
              <a:rPr lang="tr-TR" sz="1600" dirty="0" smtClean="0">
                <a:solidFill>
                  <a:schemeClr val="tx1"/>
                </a:solidFill>
              </a:rPr>
              <a:t>’’, </a:t>
            </a:r>
            <a:r>
              <a:rPr lang="tr-TR" sz="1600" b="1" i="1" dirty="0" err="1" smtClean="0">
                <a:solidFill>
                  <a:schemeClr val="tx1"/>
                </a:solidFill>
              </a:rPr>
              <a:t>Bulletin</a:t>
            </a:r>
            <a:r>
              <a:rPr lang="tr-TR" sz="1600" b="1" i="1" dirty="0" smtClean="0">
                <a:solidFill>
                  <a:schemeClr val="tx1"/>
                </a:solidFill>
              </a:rPr>
              <a:t> of </a:t>
            </a:r>
            <a:r>
              <a:rPr lang="tr-TR" sz="1600" b="1" i="1" dirty="0" err="1" smtClean="0">
                <a:solidFill>
                  <a:schemeClr val="tx1"/>
                </a:solidFill>
              </a:rPr>
              <a:t>the</a:t>
            </a:r>
            <a:r>
              <a:rPr lang="tr-TR" sz="1600" b="1" i="1" dirty="0" smtClean="0">
                <a:solidFill>
                  <a:schemeClr val="tx1"/>
                </a:solidFill>
              </a:rPr>
              <a:t> </a:t>
            </a:r>
            <a:r>
              <a:rPr lang="tr-TR" sz="1600" b="1" i="1" dirty="0" err="1" smtClean="0">
                <a:solidFill>
                  <a:schemeClr val="tx1"/>
                </a:solidFill>
              </a:rPr>
              <a:t>Seismological</a:t>
            </a:r>
            <a:r>
              <a:rPr lang="tr-TR" sz="1600" b="1" i="1" dirty="0" smtClean="0">
                <a:solidFill>
                  <a:schemeClr val="tx1"/>
                </a:solidFill>
              </a:rPr>
              <a:t> </a:t>
            </a:r>
            <a:r>
              <a:rPr lang="tr-TR" sz="1600" b="1" i="1" dirty="0" err="1" smtClean="0">
                <a:solidFill>
                  <a:schemeClr val="tx1"/>
                </a:solidFill>
              </a:rPr>
              <a:t>Society</a:t>
            </a:r>
            <a:r>
              <a:rPr lang="tr-TR" sz="1600" b="1" i="1" dirty="0" smtClean="0">
                <a:solidFill>
                  <a:schemeClr val="tx1"/>
                </a:solidFill>
              </a:rPr>
              <a:t> of </a:t>
            </a:r>
            <a:r>
              <a:rPr lang="tr-TR" sz="1600" b="1" i="1" dirty="0" err="1" smtClean="0">
                <a:solidFill>
                  <a:schemeClr val="tx1"/>
                </a:solidFill>
              </a:rPr>
              <a:t>America</a:t>
            </a:r>
            <a:r>
              <a:rPr lang="tr-TR" sz="1600" dirty="0" smtClean="0">
                <a:solidFill>
                  <a:schemeClr val="tx1"/>
                </a:solidFill>
              </a:rPr>
              <a:t> </a:t>
            </a:r>
            <a:r>
              <a:rPr lang="tr-TR" sz="1600" b="1" i="1" dirty="0" err="1" smtClean="0">
                <a:solidFill>
                  <a:schemeClr val="tx1"/>
                </a:solidFill>
              </a:rPr>
              <a:t>Vol</a:t>
            </a:r>
            <a:r>
              <a:rPr lang="tr-TR" sz="1600" b="1" i="1" dirty="0" smtClean="0">
                <a:solidFill>
                  <a:schemeClr val="tx1"/>
                </a:solidFill>
              </a:rPr>
              <a:t>. 80 No. 6, 1874-1892</a:t>
            </a:r>
            <a:r>
              <a:rPr lang="tr-TR" sz="1600" dirty="0" smtClean="0">
                <a:solidFill>
                  <a:schemeClr val="tx1"/>
                </a:solidFill>
              </a:rPr>
              <a:t>, (1990).</a:t>
            </a:r>
          </a:p>
          <a:p>
            <a:pPr marL="0" indent="0" algn="just">
              <a:buNone/>
            </a:pPr>
            <a:r>
              <a:rPr lang="tr-TR" sz="1600" dirty="0" smtClean="0">
                <a:solidFill>
                  <a:schemeClr val="tx1"/>
                </a:solidFill>
              </a:rPr>
              <a:t> </a:t>
            </a:r>
          </a:p>
          <a:p>
            <a:pPr marL="0" indent="0" algn="just">
              <a:buNone/>
            </a:pPr>
            <a:r>
              <a:rPr lang="tr-TR" sz="1600" dirty="0" smtClean="0">
                <a:solidFill>
                  <a:schemeClr val="tx1"/>
                </a:solidFill>
              </a:rPr>
              <a:t>Gündüz, H., Güney, B. A., </a:t>
            </a:r>
            <a:r>
              <a:rPr lang="tr-TR" sz="1600" dirty="0" err="1" smtClean="0">
                <a:solidFill>
                  <a:schemeClr val="tx1"/>
                </a:solidFill>
              </a:rPr>
              <a:t>Küsmezer</a:t>
            </a:r>
            <a:r>
              <a:rPr lang="tr-TR" sz="1600" dirty="0" smtClean="0">
                <a:solidFill>
                  <a:schemeClr val="tx1"/>
                </a:solidFill>
              </a:rPr>
              <a:t>, A., Bekler, F., Öğütçü, Z., ‘‘</a:t>
            </a:r>
            <a:r>
              <a:rPr lang="tr-TR" sz="1600" dirty="0" err="1" smtClean="0">
                <a:solidFill>
                  <a:schemeClr val="tx1"/>
                </a:solidFill>
              </a:rPr>
              <a:t>Contanmination</a:t>
            </a:r>
            <a:r>
              <a:rPr lang="tr-TR" sz="1600" dirty="0" smtClean="0">
                <a:solidFill>
                  <a:schemeClr val="tx1"/>
                </a:solidFill>
              </a:rPr>
              <a:t> of </a:t>
            </a:r>
            <a:r>
              <a:rPr lang="tr-TR" sz="1600" dirty="0" err="1" smtClean="0">
                <a:solidFill>
                  <a:schemeClr val="tx1"/>
                </a:solidFill>
              </a:rPr>
              <a:t>Seismicity</a:t>
            </a:r>
            <a:r>
              <a:rPr lang="tr-TR" sz="1600" dirty="0" smtClean="0">
                <a:solidFill>
                  <a:schemeClr val="tx1"/>
                </a:solidFill>
              </a:rPr>
              <a:t> </a:t>
            </a:r>
            <a:r>
              <a:rPr lang="tr-TR" sz="1600" dirty="0" err="1" smtClean="0">
                <a:solidFill>
                  <a:schemeClr val="tx1"/>
                </a:solidFill>
              </a:rPr>
              <a:t>Catalogs</a:t>
            </a:r>
            <a:r>
              <a:rPr lang="tr-TR" sz="1600" dirty="0" smtClean="0">
                <a:solidFill>
                  <a:schemeClr val="tx1"/>
                </a:solidFill>
              </a:rPr>
              <a:t> </a:t>
            </a:r>
            <a:r>
              <a:rPr lang="tr-TR" sz="1600" dirty="0" err="1" smtClean="0">
                <a:solidFill>
                  <a:schemeClr val="tx1"/>
                </a:solidFill>
              </a:rPr>
              <a:t>by</a:t>
            </a:r>
            <a:r>
              <a:rPr lang="tr-TR" sz="1600" dirty="0" smtClean="0">
                <a:solidFill>
                  <a:schemeClr val="tx1"/>
                </a:solidFill>
              </a:rPr>
              <a:t> </a:t>
            </a:r>
            <a:r>
              <a:rPr lang="tr-TR" sz="1600" dirty="0" err="1" smtClean="0">
                <a:solidFill>
                  <a:schemeClr val="tx1"/>
                </a:solidFill>
              </a:rPr>
              <a:t>Quarry</a:t>
            </a:r>
            <a:r>
              <a:rPr lang="tr-TR" sz="1600" dirty="0" smtClean="0">
                <a:solidFill>
                  <a:schemeClr val="tx1"/>
                </a:solidFill>
              </a:rPr>
              <a:t> </a:t>
            </a:r>
            <a:r>
              <a:rPr lang="tr-TR" sz="1600" dirty="0" err="1" smtClean="0">
                <a:solidFill>
                  <a:schemeClr val="tx1"/>
                </a:solidFill>
              </a:rPr>
              <a:t>Blast</a:t>
            </a:r>
            <a:r>
              <a:rPr lang="tr-TR" sz="1600" dirty="0" smtClean="0">
                <a:solidFill>
                  <a:schemeClr val="tx1"/>
                </a:solidFill>
              </a:rPr>
              <a:t>: An </a:t>
            </a:r>
            <a:r>
              <a:rPr lang="tr-TR" sz="1600" dirty="0" err="1" smtClean="0">
                <a:solidFill>
                  <a:schemeClr val="tx1"/>
                </a:solidFill>
              </a:rPr>
              <a:t>Example</a:t>
            </a:r>
            <a:r>
              <a:rPr lang="tr-TR" sz="1600" dirty="0" smtClean="0">
                <a:solidFill>
                  <a:schemeClr val="tx1"/>
                </a:solidFill>
              </a:rPr>
              <a:t> </a:t>
            </a:r>
            <a:r>
              <a:rPr lang="tr-TR" sz="1600" dirty="0" err="1" smtClean="0">
                <a:solidFill>
                  <a:schemeClr val="tx1"/>
                </a:solidFill>
              </a:rPr>
              <a:t>From</a:t>
            </a:r>
            <a:r>
              <a:rPr lang="tr-TR" sz="1600" dirty="0" smtClean="0">
                <a:solidFill>
                  <a:schemeClr val="tx1"/>
                </a:solidFill>
              </a:rPr>
              <a:t> İstanbul </a:t>
            </a:r>
            <a:r>
              <a:rPr lang="tr-TR" sz="1600" dirty="0" err="1" smtClean="0">
                <a:solidFill>
                  <a:schemeClr val="tx1"/>
                </a:solidFill>
              </a:rPr>
              <a:t>and</a:t>
            </a:r>
            <a:r>
              <a:rPr lang="tr-TR" sz="1600" dirty="0" smtClean="0">
                <a:solidFill>
                  <a:schemeClr val="tx1"/>
                </a:solidFill>
              </a:rPr>
              <a:t> </a:t>
            </a:r>
            <a:r>
              <a:rPr lang="tr-TR" sz="1600" dirty="0" err="1" smtClean="0">
                <a:solidFill>
                  <a:schemeClr val="tx1"/>
                </a:solidFill>
              </a:rPr>
              <a:t>Its</a:t>
            </a:r>
            <a:r>
              <a:rPr lang="tr-TR" sz="1600" dirty="0" smtClean="0">
                <a:solidFill>
                  <a:schemeClr val="tx1"/>
                </a:solidFill>
              </a:rPr>
              <a:t> </a:t>
            </a:r>
            <a:r>
              <a:rPr lang="tr-TR" sz="1600" dirty="0" err="1" smtClean="0">
                <a:solidFill>
                  <a:schemeClr val="tx1"/>
                </a:solidFill>
              </a:rPr>
              <a:t>Vicinity</a:t>
            </a:r>
            <a:r>
              <a:rPr lang="tr-TR" sz="1600" dirty="0" smtClean="0">
                <a:solidFill>
                  <a:schemeClr val="tx1"/>
                </a:solidFill>
              </a:rPr>
              <a:t>, Northwestern </a:t>
            </a:r>
            <a:r>
              <a:rPr lang="tr-TR" sz="1600" dirty="0" err="1" smtClean="0">
                <a:solidFill>
                  <a:schemeClr val="tx1"/>
                </a:solidFill>
              </a:rPr>
              <a:t>Turkey</a:t>
            </a:r>
            <a:r>
              <a:rPr lang="tr-TR" sz="1600" dirty="0" smtClean="0">
                <a:solidFill>
                  <a:schemeClr val="tx1"/>
                </a:solidFill>
              </a:rPr>
              <a:t>’’, </a:t>
            </a:r>
            <a:r>
              <a:rPr lang="tr-TR" sz="1600" b="1" i="1" dirty="0" err="1" smtClean="0">
                <a:solidFill>
                  <a:schemeClr val="tx1"/>
                </a:solidFill>
              </a:rPr>
              <a:t>Journal</a:t>
            </a:r>
            <a:r>
              <a:rPr lang="tr-TR" sz="1600" b="1" i="1" dirty="0" smtClean="0">
                <a:solidFill>
                  <a:schemeClr val="tx1"/>
                </a:solidFill>
              </a:rPr>
              <a:t> of </a:t>
            </a:r>
            <a:r>
              <a:rPr lang="tr-TR" sz="1600" b="1" i="1" dirty="0" err="1" smtClean="0">
                <a:solidFill>
                  <a:schemeClr val="tx1"/>
                </a:solidFill>
              </a:rPr>
              <a:t>Asian</a:t>
            </a:r>
            <a:r>
              <a:rPr lang="tr-TR" sz="1600" b="1" i="1" dirty="0" smtClean="0">
                <a:solidFill>
                  <a:schemeClr val="tx1"/>
                </a:solidFill>
              </a:rPr>
              <a:t> </a:t>
            </a:r>
            <a:r>
              <a:rPr lang="tr-TR" sz="1600" b="1" i="1" dirty="0" err="1" smtClean="0">
                <a:solidFill>
                  <a:schemeClr val="tx1"/>
                </a:solidFill>
              </a:rPr>
              <a:t>Earth</a:t>
            </a:r>
            <a:r>
              <a:rPr lang="tr-TR" sz="1600" b="1" i="1" dirty="0" smtClean="0">
                <a:solidFill>
                  <a:schemeClr val="tx1"/>
                </a:solidFill>
              </a:rPr>
              <a:t> </a:t>
            </a:r>
            <a:r>
              <a:rPr lang="tr-TR" sz="1600" b="1" i="1" dirty="0" err="1" smtClean="0">
                <a:solidFill>
                  <a:schemeClr val="tx1"/>
                </a:solidFill>
              </a:rPr>
              <a:t>Sciences</a:t>
            </a:r>
            <a:r>
              <a:rPr lang="tr-TR" sz="1600" b="1" i="1" dirty="0" smtClean="0">
                <a:solidFill>
                  <a:schemeClr val="tx1"/>
                </a:solidFill>
              </a:rPr>
              <a:t> </a:t>
            </a:r>
            <a:r>
              <a:rPr lang="tr-TR" sz="1600" dirty="0" smtClean="0">
                <a:solidFill>
                  <a:schemeClr val="tx1"/>
                </a:solidFill>
              </a:rPr>
              <a:t>34 90-99 (2009)</a:t>
            </a:r>
            <a:r>
              <a:rPr lang="tr-TR" sz="1600" b="1" i="1" dirty="0" smtClean="0">
                <a:solidFill>
                  <a:schemeClr val="tx1"/>
                </a:solidFill>
              </a:rPr>
              <a:t>.</a:t>
            </a:r>
            <a:endParaRPr lang="tr-TR" sz="1600" dirty="0" smtClean="0">
              <a:solidFill>
                <a:schemeClr val="tx1"/>
              </a:solidFill>
            </a:endParaRPr>
          </a:p>
          <a:p>
            <a:pPr marL="0" indent="0" algn="just">
              <a:buNone/>
            </a:pPr>
            <a:r>
              <a:rPr lang="tr-TR" sz="1600" dirty="0" smtClean="0">
                <a:solidFill>
                  <a:schemeClr val="tx1"/>
                </a:solidFill>
              </a:rPr>
              <a:t> </a:t>
            </a:r>
          </a:p>
          <a:p>
            <a:pPr marL="0" indent="0" algn="just">
              <a:buNone/>
            </a:pPr>
            <a:r>
              <a:rPr lang="tr-TR" sz="1600" dirty="0" smtClean="0">
                <a:solidFill>
                  <a:schemeClr val="tx1"/>
                </a:solidFill>
              </a:rPr>
              <a:t>Kafka, A. L., ‘‘Rg as a </a:t>
            </a:r>
            <a:r>
              <a:rPr lang="tr-TR" sz="1600" dirty="0" err="1" smtClean="0">
                <a:solidFill>
                  <a:schemeClr val="tx1"/>
                </a:solidFill>
              </a:rPr>
              <a:t>Depth</a:t>
            </a:r>
            <a:r>
              <a:rPr lang="tr-TR" sz="1600" dirty="0" smtClean="0">
                <a:solidFill>
                  <a:schemeClr val="tx1"/>
                </a:solidFill>
              </a:rPr>
              <a:t> </a:t>
            </a:r>
            <a:r>
              <a:rPr lang="tr-TR" sz="1600" dirty="0" err="1" smtClean="0">
                <a:solidFill>
                  <a:schemeClr val="tx1"/>
                </a:solidFill>
              </a:rPr>
              <a:t>Discrimination</a:t>
            </a:r>
            <a:r>
              <a:rPr lang="tr-TR" sz="1600" dirty="0" smtClean="0">
                <a:solidFill>
                  <a:schemeClr val="tx1"/>
                </a:solidFill>
              </a:rPr>
              <a:t> </a:t>
            </a:r>
            <a:r>
              <a:rPr lang="tr-TR" sz="1600" dirty="0" err="1" smtClean="0">
                <a:solidFill>
                  <a:schemeClr val="tx1"/>
                </a:solidFill>
              </a:rPr>
              <a:t>For</a:t>
            </a:r>
            <a:r>
              <a:rPr lang="tr-TR" sz="1600" dirty="0" smtClean="0">
                <a:solidFill>
                  <a:schemeClr val="tx1"/>
                </a:solidFill>
              </a:rPr>
              <a:t> </a:t>
            </a:r>
            <a:r>
              <a:rPr lang="tr-TR" sz="1600" dirty="0" err="1" smtClean="0">
                <a:solidFill>
                  <a:schemeClr val="tx1"/>
                </a:solidFill>
              </a:rPr>
              <a:t>Earthquakes</a:t>
            </a:r>
            <a:r>
              <a:rPr lang="tr-TR" sz="1600" dirty="0" smtClean="0">
                <a:solidFill>
                  <a:schemeClr val="tx1"/>
                </a:solidFill>
              </a:rPr>
              <a:t> </a:t>
            </a:r>
            <a:r>
              <a:rPr lang="tr-TR" sz="1600" dirty="0" err="1" smtClean="0">
                <a:solidFill>
                  <a:schemeClr val="tx1"/>
                </a:solidFill>
              </a:rPr>
              <a:t>and</a:t>
            </a:r>
            <a:r>
              <a:rPr lang="tr-TR" sz="1600" dirty="0" smtClean="0">
                <a:solidFill>
                  <a:schemeClr val="tx1"/>
                </a:solidFill>
              </a:rPr>
              <a:t> </a:t>
            </a:r>
            <a:r>
              <a:rPr lang="tr-TR" sz="1600" dirty="0" err="1" smtClean="0">
                <a:solidFill>
                  <a:schemeClr val="tx1"/>
                </a:solidFill>
              </a:rPr>
              <a:t>Explosions</a:t>
            </a:r>
            <a:r>
              <a:rPr lang="tr-TR" sz="1600" dirty="0" smtClean="0">
                <a:solidFill>
                  <a:schemeClr val="tx1"/>
                </a:solidFill>
              </a:rPr>
              <a:t>: A </a:t>
            </a:r>
            <a:r>
              <a:rPr lang="tr-TR" sz="1600" dirty="0" err="1" smtClean="0">
                <a:solidFill>
                  <a:schemeClr val="tx1"/>
                </a:solidFill>
              </a:rPr>
              <a:t>Case</a:t>
            </a:r>
            <a:r>
              <a:rPr lang="tr-TR" sz="1600" dirty="0" smtClean="0">
                <a:solidFill>
                  <a:schemeClr val="tx1"/>
                </a:solidFill>
              </a:rPr>
              <a:t> </a:t>
            </a:r>
            <a:r>
              <a:rPr lang="tr-TR" sz="1600" dirty="0" err="1" smtClean="0">
                <a:solidFill>
                  <a:schemeClr val="tx1"/>
                </a:solidFill>
              </a:rPr>
              <a:t>Study</a:t>
            </a:r>
            <a:r>
              <a:rPr lang="tr-TR" sz="1600" dirty="0" smtClean="0">
                <a:solidFill>
                  <a:schemeClr val="tx1"/>
                </a:solidFill>
              </a:rPr>
              <a:t> in New </a:t>
            </a:r>
            <a:r>
              <a:rPr lang="tr-TR" sz="1600" dirty="0" err="1" smtClean="0">
                <a:solidFill>
                  <a:schemeClr val="tx1"/>
                </a:solidFill>
              </a:rPr>
              <a:t>England</a:t>
            </a:r>
            <a:r>
              <a:rPr lang="tr-TR" sz="1600" dirty="0" smtClean="0">
                <a:solidFill>
                  <a:schemeClr val="tx1"/>
                </a:solidFill>
              </a:rPr>
              <a:t>’’</a:t>
            </a:r>
            <a:r>
              <a:rPr lang="tr-TR" sz="1600" b="1" i="1" dirty="0" smtClean="0">
                <a:solidFill>
                  <a:schemeClr val="tx1"/>
                </a:solidFill>
              </a:rPr>
              <a:t>, </a:t>
            </a:r>
            <a:r>
              <a:rPr lang="tr-TR" sz="1600" b="1" i="1" dirty="0" err="1" smtClean="0">
                <a:solidFill>
                  <a:schemeClr val="tx1"/>
                </a:solidFill>
              </a:rPr>
              <a:t>Bulletin</a:t>
            </a:r>
            <a:r>
              <a:rPr lang="tr-TR" sz="1600" b="1" i="1" dirty="0" smtClean="0">
                <a:solidFill>
                  <a:schemeClr val="tx1"/>
                </a:solidFill>
              </a:rPr>
              <a:t> of </a:t>
            </a:r>
            <a:r>
              <a:rPr lang="tr-TR" sz="1600" b="1" i="1" dirty="0" err="1" smtClean="0">
                <a:solidFill>
                  <a:schemeClr val="tx1"/>
                </a:solidFill>
              </a:rPr>
              <a:t>the</a:t>
            </a:r>
            <a:r>
              <a:rPr lang="tr-TR" sz="1600" b="1" i="1" dirty="0" smtClean="0">
                <a:solidFill>
                  <a:schemeClr val="tx1"/>
                </a:solidFill>
              </a:rPr>
              <a:t> </a:t>
            </a:r>
            <a:r>
              <a:rPr lang="tr-TR" sz="1600" b="1" i="1" dirty="0" err="1" smtClean="0">
                <a:solidFill>
                  <a:schemeClr val="tx1"/>
                </a:solidFill>
              </a:rPr>
              <a:t>Seismological</a:t>
            </a:r>
            <a:r>
              <a:rPr lang="tr-TR" sz="1600" b="1" i="1" dirty="0" smtClean="0">
                <a:solidFill>
                  <a:schemeClr val="tx1"/>
                </a:solidFill>
              </a:rPr>
              <a:t> </a:t>
            </a:r>
            <a:r>
              <a:rPr lang="tr-TR" sz="1600" b="1" i="1" dirty="0" err="1" smtClean="0">
                <a:solidFill>
                  <a:schemeClr val="tx1"/>
                </a:solidFill>
              </a:rPr>
              <a:t>Society</a:t>
            </a:r>
            <a:r>
              <a:rPr lang="tr-TR" sz="1600" b="1" i="1" dirty="0" smtClean="0">
                <a:solidFill>
                  <a:schemeClr val="tx1"/>
                </a:solidFill>
              </a:rPr>
              <a:t> of </a:t>
            </a:r>
            <a:r>
              <a:rPr lang="tr-TR" sz="1600" b="1" i="1" dirty="0" err="1" smtClean="0">
                <a:solidFill>
                  <a:schemeClr val="tx1"/>
                </a:solidFill>
              </a:rPr>
              <a:t>America</a:t>
            </a:r>
            <a:r>
              <a:rPr lang="tr-TR" sz="1600" dirty="0" smtClean="0">
                <a:solidFill>
                  <a:schemeClr val="tx1"/>
                </a:solidFill>
              </a:rPr>
              <a:t> </a:t>
            </a:r>
            <a:r>
              <a:rPr lang="tr-TR" sz="1600" b="1" i="1" dirty="0" err="1" smtClean="0">
                <a:solidFill>
                  <a:schemeClr val="tx1"/>
                </a:solidFill>
              </a:rPr>
              <a:t>Vol</a:t>
            </a:r>
            <a:r>
              <a:rPr lang="tr-TR" sz="1600" b="1" i="1" dirty="0" smtClean="0">
                <a:solidFill>
                  <a:schemeClr val="tx1"/>
                </a:solidFill>
              </a:rPr>
              <a:t>. 80 No. 2, 373-394</a:t>
            </a:r>
            <a:r>
              <a:rPr lang="tr-TR" sz="1600" dirty="0" smtClean="0">
                <a:solidFill>
                  <a:schemeClr val="tx1"/>
                </a:solidFill>
              </a:rPr>
              <a:t>, (1990).</a:t>
            </a:r>
          </a:p>
          <a:p>
            <a:pPr marL="0" indent="0" algn="just">
              <a:buNone/>
            </a:pPr>
            <a:endParaRPr lang="tr-TR" sz="1600" dirty="0" smtClean="0">
              <a:solidFill>
                <a:schemeClr val="tx1"/>
              </a:solidFill>
            </a:endParaRPr>
          </a:p>
          <a:p>
            <a:pPr marL="0" indent="0" algn="just">
              <a:buNone/>
            </a:pPr>
            <a:r>
              <a:rPr lang="tr-TR" sz="1600" dirty="0" smtClean="0">
                <a:solidFill>
                  <a:schemeClr val="tx1"/>
                </a:solidFill>
              </a:rPr>
              <a:t>Kim, W. Y., </a:t>
            </a:r>
            <a:r>
              <a:rPr lang="tr-TR" sz="1600" dirty="0" err="1" smtClean="0">
                <a:solidFill>
                  <a:schemeClr val="tx1"/>
                </a:solidFill>
              </a:rPr>
              <a:t>Sipmson</a:t>
            </a:r>
            <a:r>
              <a:rPr lang="tr-TR" sz="1600" dirty="0" smtClean="0">
                <a:solidFill>
                  <a:schemeClr val="tx1"/>
                </a:solidFill>
              </a:rPr>
              <a:t>, D. W., </a:t>
            </a:r>
            <a:r>
              <a:rPr lang="tr-TR" sz="1600" dirty="0" err="1" smtClean="0">
                <a:solidFill>
                  <a:schemeClr val="tx1"/>
                </a:solidFill>
              </a:rPr>
              <a:t>Richards</a:t>
            </a:r>
            <a:r>
              <a:rPr lang="tr-TR" sz="1600" dirty="0" smtClean="0">
                <a:solidFill>
                  <a:schemeClr val="tx1"/>
                </a:solidFill>
              </a:rPr>
              <a:t>, P. G., ‘‘</a:t>
            </a:r>
            <a:r>
              <a:rPr lang="tr-TR" sz="1600" dirty="0" err="1" smtClean="0">
                <a:solidFill>
                  <a:schemeClr val="tx1"/>
                </a:solidFill>
              </a:rPr>
              <a:t>Discrimination</a:t>
            </a:r>
            <a:r>
              <a:rPr lang="tr-TR" sz="1600" dirty="0" smtClean="0">
                <a:solidFill>
                  <a:schemeClr val="tx1"/>
                </a:solidFill>
              </a:rPr>
              <a:t> of </a:t>
            </a:r>
            <a:r>
              <a:rPr lang="tr-TR" sz="1600" dirty="0" err="1" smtClean="0">
                <a:solidFill>
                  <a:schemeClr val="tx1"/>
                </a:solidFill>
              </a:rPr>
              <a:t>Earthquakes</a:t>
            </a:r>
            <a:r>
              <a:rPr lang="tr-TR" sz="1600" dirty="0" smtClean="0">
                <a:solidFill>
                  <a:schemeClr val="tx1"/>
                </a:solidFill>
              </a:rPr>
              <a:t> </a:t>
            </a:r>
            <a:r>
              <a:rPr lang="tr-TR" sz="1600" dirty="0" err="1" smtClean="0">
                <a:solidFill>
                  <a:schemeClr val="tx1"/>
                </a:solidFill>
              </a:rPr>
              <a:t>and</a:t>
            </a:r>
            <a:r>
              <a:rPr lang="tr-TR" sz="1600" dirty="0" smtClean="0">
                <a:solidFill>
                  <a:schemeClr val="tx1"/>
                </a:solidFill>
              </a:rPr>
              <a:t> </a:t>
            </a:r>
            <a:r>
              <a:rPr lang="tr-TR" sz="1600" dirty="0" err="1" smtClean="0">
                <a:solidFill>
                  <a:schemeClr val="tx1"/>
                </a:solidFill>
              </a:rPr>
              <a:t>Explosions</a:t>
            </a:r>
            <a:r>
              <a:rPr lang="tr-TR" sz="1600" dirty="0" smtClean="0">
                <a:solidFill>
                  <a:schemeClr val="tx1"/>
                </a:solidFill>
              </a:rPr>
              <a:t> in </a:t>
            </a:r>
            <a:r>
              <a:rPr lang="tr-TR" sz="1600" dirty="0" err="1" smtClean="0">
                <a:solidFill>
                  <a:schemeClr val="tx1"/>
                </a:solidFill>
              </a:rPr>
              <a:t>the</a:t>
            </a:r>
            <a:r>
              <a:rPr lang="tr-TR" sz="1600" dirty="0" smtClean="0">
                <a:solidFill>
                  <a:schemeClr val="tx1"/>
                </a:solidFill>
              </a:rPr>
              <a:t> </a:t>
            </a:r>
            <a:r>
              <a:rPr lang="tr-TR" sz="1600" dirty="0" err="1" smtClean="0">
                <a:solidFill>
                  <a:schemeClr val="tx1"/>
                </a:solidFill>
              </a:rPr>
              <a:t>Eastern</a:t>
            </a:r>
            <a:r>
              <a:rPr lang="tr-TR" sz="1600" dirty="0" smtClean="0">
                <a:solidFill>
                  <a:schemeClr val="tx1"/>
                </a:solidFill>
              </a:rPr>
              <a:t> United </a:t>
            </a:r>
            <a:r>
              <a:rPr lang="tr-TR" sz="1600" dirty="0" err="1" smtClean="0">
                <a:solidFill>
                  <a:schemeClr val="tx1"/>
                </a:solidFill>
              </a:rPr>
              <a:t>States</a:t>
            </a:r>
            <a:r>
              <a:rPr lang="tr-TR" sz="1600" dirty="0" smtClean="0">
                <a:solidFill>
                  <a:schemeClr val="tx1"/>
                </a:solidFill>
              </a:rPr>
              <a:t> </a:t>
            </a:r>
            <a:r>
              <a:rPr lang="tr-TR" sz="1600" dirty="0" err="1" smtClean="0">
                <a:solidFill>
                  <a:schemeClr val="tx1"/>
                </a:solidFill>
              </a:rPr>
              <a:t>Using</a:t>
            </a:r>
            <a:r>
              <a:rPr lang="tr-TR" sz="1600" dirty="0" smtClean="0">
                <a:solidFill>
                  <a:schemeClr val="tx1"/>
                </a:solidFill>
              </a:rPr>
              <a:t> </a:t>
            </a:r>
            <a:r>
              <a:rPr lang="tr-TR" sz="1600" dirty="0" err="1" smtClean="0">
                <a:solidFill>
                  <a:schemeClr val="tx1"/>
                </a:solidFill>
              </a:rPr>
              <a:t>Regional</a:t>
            </a:r>
            <a:r>
              <a:rPr lang="tr-TR" sz="1600" dirty="0" smtClean="0">
                <a:solidFill>
                  <a:schemeClr val="tx1"/>
                </a:solidFill>
              </a:rPr>
              <a:t> </a:t>
            </a:r>
            <a:r>
              <a:rPr lang="tr-TR" sz="1600" dirty="0" err="1" smtClean="0">
                <a:solidFill>
                  <a:schemeClr val="tx1"/>
                </a:solidFill>
              </a:rPr>
              <a:t>High</a:t>
            </a:r>
            <a:r>
              <a:rPr lang="tr-TR" sz="1600" dirty="0" smtClean="0">
                <a:solidFill>
                  <a:schemeClr val="tx1"/>
                </a:solidFill>
              </a:rPr>
              <a:t>-</a:t>
            </a:r>
            <a:r>
              <a:rPr lang="tr-TR" sz="1600" dirty="0" err="1" smtClean="0">
                <a:solidFill>
                  <a:schemeClr val="tx1"/>
                </a:solidFill>
              </a:rPr>
              <a:t>Frequency</a:t>
            </a:r>
            <a:r>
              <a:rPr lang="tr-TR" sz="1600" dirty="0" smtClean="0">
                <a:solidFill>
                  <a:schemeClr val="tx1"/>
                </a:solidFill>
              </a:rPr>
              <a:t> data’’, </a:t>
            </a:r>
            <a:r>
              <a:rPr lang="tr-TR" sz="1600" b="1" i="1" dirty="0" err="1" smtClean="0">
                <a:solidFill>
                  <a:schemeClr val="tx1"/>
                </a:solidFill>
              </a:rPr>
              <a:t>Geophysical</a:t>
            </a:r>
            <a:r>
              <a:rPr lang="tr-TR" sz="1600" b="1" i="1" dirty="0" smtClean="0">
                <a:solidFill>
                  <a:schemeClr val="tx1"/>
                </a:solidFill>
              </a:rPr>
              <a:t> </a:t>
            </a:r>
            <a:r>
              <a:rPr lang="tr-TR" sz="1600" b="1" i="1" dirty="0" err="1" smtClean="0">
                <a:solidFill>
                  <a:schemeClr val="tx1"/>
                </a:solidFill>
              </a:rPr>
              <a:t>Research</a:t>
            </a:r>
            <a:r>
              <a:rPr lang="tr-TR" sz="1600" b="1" i="1" dirty="0" smtClean="0">
                <a:solidFill>
                  <a:schemeClr val="tx1"/>
                </a:solidFill>
              </a:rPr>
              <a:t> </a:t>
            </a:r>
            <a:r>
              <a:rPr lang="tr-TR" sz="1600" b="1" i="1" dirty="0" err="1" smtClean="0">
                <a:solidFill>
                  <a:schemeClr val="tx1"/>
                </a:solidFill>
              </a:rPr>
              <a:t>Letters</a:t>
            </a:r>
            <a:r>
              <a:rPr lang="tr-TR" sz="1600" dirty="0" smtClean="0">
                <a:solidFill>
                  <a:schemeClr val="tx1"/>
                </a:solidFill>
              </a:rPr>
              <a:t> </a:t>
            </a:r>
            <a:r>
              <a:rPr lang="tr-TR" sz="1600" b="1" i="1" dirty="0" err="1" smtClean="0">
                <a:solidFill>
                  <a:schemeClr val="tx1"/>
                </a:solidFill>
              </a:rPr>
              <a:t>vol</a:t>
            </a:r>
            <a:r>
              <a:rPr lang="tr-TR" sz="1600" b="1" i="1" dirty="0" smtClean="0">
                <a:solidFill>
                  <a:schemeClr val="tx1"/>
                </a:solidFill>
              </a:rPr>
              <a:t>. 20, no. 14, p. 1507-1510</a:t>
            </a:r>
            <a:r>
              <a:rPr lang="tr-TR" sz="1600" dirty="0" smtClean="0">
                <a:solidFill>
                  <a:schemeClr val="tx1"/>
                </a:solidFill>
              </a:rPr>
              <a:t>, (1993).</a:t>
            </a:r>
          </a:p>
          <a:p>
            <a:pPr marL="0" indent="0" algn="just">
              <a:buNone/>
            </a:pPr>
            <a:endParaRPr lang="tr-TR" sz="1600" dirty="0" smtClean="0">
              <a:solidFill>
                <a:schemeClr val="tx1"/>
              </a:solidFill>
            </a:endParaRPr>
          </a:p>
          <a:p>
            <a:pPr marL="0" indent="0" algn="just">
              <a:buNone/>
            </a:pPr>
            <a:endParaRPr lang="tr-TR" sz="1600" dirty="0">
              <a:solidFill>
                <a:schemeClr val="tx1"/>
              </a:solidFill>
            </a:endParaRPr>
          </a:p>
        </p:txBody>
      </p:sp>
    </p:spTree>
  </p:cSld>
  <p:clrMapOvr>
    <a:masterClrMapping/>
  </p:clrMapOvr>
  <p:transition>
    <p:circl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285720" y="1214422"/>
            <a:ext cx="8686800" cy="5214974"/>
          </a:xfrm>
        </p:spPr>
        <p:txBody>
          <a:bodyPr>
            <a:noAutofit/>
          </a:bodyPr>
          <a:lstStyle/>
          <a:p>
            <a:pPr marL="0" indent="0">
              <a:buNone/>
            </a:pPr>
            <a:r>
              <a:rPr lang="tr-TR" sz="1600" dirty="0" smtClean="0">
                <a:solidFill>
                  <a:schemeClr val="tx1"/>
                </a:solidFill>
              </a:rPr>
              <a:t> </a:t>
            </a:r>
            <a:r>
              <a:rPr lang="tr-TR" sz="1600" dirty="0" err="1" smtClean="0">
                <a:solidFill>
                  <a:schemeClr val="tx1"/>
                </a:solidFill>
              </a:rPr>
              <a:t>Koch</a:t>
            </a:r>
            <a:r>
              <a:rPr lang="tr-TR" sz="1600" dirty="0" smtClean="0">
                <a:solidFill>
                  <a:schemeClr val="tx1"/>
                </a:solidFill>
              </a:rPr>
              <a:t>, K., ‘‘</a:t>
            </a:r>
            <a:r>
              <a:rPr lang="tr-TR" sz="1600" dirty="0" err="1" smtClean="0">
                <a:solidFill>
                  <a:schemeClr val="tx1"/>
                </a:solidFill>
              </a:rPr>
              <a:t>Seismic</a:t>
            </a:r>
            <a:r>
              <a:rPr lang="tr-TR" sz="1600" dirty="0" smtClean="0">
                <a:solidFill>
                  <a:schemeClr val="tx1"/>
                </a:solidFill>
              </a:rPr>
              <a:t> </a:t>
            </a:r>
            <a:r>
              <a:rPr lang="tr-TR" sz="1600" dirty="0" err="1" smtClean="0">
                <a:solidFill>
                  <a:schemeClr val="tx1"/>
                </a:solidFill>
              </a:rPr>
              <a:t>Event</a:t>
            </a:r>
            <a:r>
              <a:rPr lang="tr-TR" sz="1600" dirty="0" smtClean="0">
                <a:solidFill>
                  <a:schemeClr val="tx1"/>
                </a:solidFill>
              </a:rPr>
              <a:t> </a:t>
            </a:r>
            <a:r>
              <a:rPr lang="tr-TR" sz="1600" dirty="0" err="1" smtClean="0">
                <a:solidFill>
                  <a:schemeClr val="tx1"/>
                </a:solidFill>
              </a:rPr>
              <a:t>Identification</a:t>
            </a:r>
            <a:r>
              <a:rPr lang="tr-TR" sz="1600" dirty="0" smtClean="0">
                <a:solidFill>
                  <a:schemeClr val="tx1"/>
                </a:solidFill>
              </a:rPr>
              <a:t> of </a:t>
            </a:r>
            <a:r>
              <a:rPr lang="tr-TR" sz="1600" dirty="0" err="1" smtClean="0">
                <a:solidFill>
                  <a:schemeClr val="tx1"/>
                </a:solidFill>
              </a:rPr>
              <a:t>Earthquake</a:t>
            </a:r>
            <a:r>
              <a:rPr lang="tr-TR" sz="1600" dirty="0" smtClean="0">
                <a:solidFill>
                  <a:schemeClr val="tx1"/>
                </a:solidFill>
              </a:rPr>
              <a:t> </a:t>
            </a:r>
            <a:r>
              <a:rPr lang="tr-TR" sz="1600" dirty="0" err="1" smtClean="0">
                <a:solidFill>
                  <a:schemeClr val="tx1"/>
                </a:solidFill>
              </a:rPr>
              <a:t>and</a:t>
            </a:r>
            <a:r>
              <a:rPr lang="tr-TR" sz="1600" dirty="0" smtClean="0">
                <a:solidFill>
                  <a:schemeClr val="tx1"/>
                </a:solidFill>
              </a:rPr>
              <a:t> </a:t>
            </a:r>
            <a:r>
              <a:rPr lang="tr-TR" sz="1600" dirty="0" err="1" smtClean="0">
                <a:solidFill>
                  <a:schemeClr val="tx1"/>
                </a:solidFill>
              </a:rPr>
              <a:t>Explosions</a:t>
            </a:r>
            <a:r>
              <a:rPr lang="tr-TR" sz="1600" dirty="0" smtClean="0">
                <a:solidFill>
                  <a:schemeClr val="tx1"/>
                </a:solidFill>
              </a:rPr>
              <a:t> in </a:t>
            </a:r>
            <a:r>
              <a:rPr lang="tr-TR" sz="1600" dirty="0" err="1" smtClean="0">
                <a:solidFill>
                  <a:schemeClr val="tx1"/>
                </a:solidFill>
              </a:rPr>
              <a:t>Germany</a:t>
            </a:r>
            <a:r>
              <a:rPr lang="tr-TR" sz="1600" dirty="0" smtClean="0">
                <a:solidFill>
                  <a:schemeClr val="tx1"/>
                </a:solidFill>
              </a:rPr>
              <a:t> </a:t>
            </a:r>
            <a:r>
              <a:rPr lang="tr-TR" sz="1600" dirty="0" err="1" smtClean="0">
                <a:solidFill>
                  <a:schemeClr val="tx1"/>
                </a:solidFill>
              </a:rPr>
              <a:t>Using</a:t>
            </a:r>
            <a:r>
              <a:rPr lang="tr-TR" sz="1600" dirty="0" smtClean="0">
                <a:solidFill>
                  <a:schemeClr val="tx1"/>
                </a:solidFill>
              </a:rPr>
              <a:t> </a:t>
            </a:r>
            <a:r>
              <a:rPr lang="tr-TR" sz="1600" dirty="0" err="1" smtClean="0">
                <a:solidFill>
                  <a:schemeClr val="tx1"/>
                </a:solidFill>
              </a:rPr>
              <a:t>Spectral</a:t>
            </a:r>
            <a:r>
              <a:rPr lang="tr-TR" sz="1600" dirty="0" smtClean="0">
                <a:solidFill>
                  <a:schemeClr val="tx1"/>
                </a:solidFill>
              </a:rPr>
              <a:t> Lg </a:t>
            </a:r>
            <a:r>
              <a:rPr lang="tr-TR" sz="1600" dirty="0" err="1" smtClean="0">
                <a:solidFill>
                  <a:schemeClr val="tx1"/>
                </a:solidFill>
              </a:rPr>
              <a:t>Ratios</a:t>
            </a:r>
            <a:r>
              <a:rPr lang="tr-TR" sz="1600" dirty="0" smtClean="0">
                <a:solidFill>
                  <a:schemeClr val="tx1"/>
                </a:solidFill>
              </a:rPr>
              <a:t>’’, </a:t>
            </a:r>
            <a:r>
              <a:rPr lang="tr-TR" sz="1600" b="1" i="1" dirty="0" err="1" smtClean="0">
                <a:solidFill>
                  <a:schemeClr val="tx1"/>
                </a:solidFill>
              </a:rPr>
              <a:t>Pure</a:t>
            </a:r>
            <a:r>
              <a:rPr lang="tr-TR" sz="1600" b="1" i="1" dirty="0" smtClean="0">
                <a:solidFill>
                  <a:schemeClr val="tx1"/>
                </a:solidFill>
              </a:rPr>
              <a:t> </a:t>
            </a:r>
            <a:r>
              <a:rPr lang="tr-TR" sz="1600" b="1" i="1" dirty="0" err="1" smtClean="0">
                <a:solidFill>
                  <a:schemeClr val="tx1"/>
                </a:solidFill>
              </a:rPr>
              <a:t>and</a:t>
            </a:r>
            <a:r>
              <a:rPr lang="tr-TR" sz="1600" b="1" i="1" dirty="0" smtClean="0">
                <a:solidFill>
                  <a:schemeClr val="tx1"/>
                </a:solidFill>
              </a:rPr>
              <a:t> </a:t>
            </a:r>
            <a:r>
              <a:rPr lang="tr-TR" sz="1600" b="1" i="1" dirty="0" err="1" smtClean="0">
                <a:solidFill>
                  <a:schemeClr val="tx1"/>
                </a:solidFill>
              </a:rPr>
              <a:t>Applied</a:t>
            </a:r>
            <a:r>
              <a:rPr lang="tr-TR" sz="1600" b="1" i="1" dirty="0" smtClean="0">
                <a:solidFill>
                  <a:schemeClr val="tx1"/>
                </a:solidFill>
              </a:rPr>
              <a:t> </a:t>
            </a:r>
            <a:r>
              <a:rPr lang="tr-TR" sz="1600" b="1" i="1" dirty="0" err="1" smtClean="0">
                <a:solidFill>
                  <a:schemeClr val="tx1"/>
                </a:solidFill>
              </a:rPr>
              <a:t>Geophysics</a:t>
            </a:r>
            <a:r>
              <a:rPr lang="tr-TR" sz="1600" b="1" i="1" dirty="0" smtClean="0">
                <a:solidFill>
                  <a:schemeClr val="tx1"/>
                </a:solidFill>
              </a:rPr>
              <a:t>, 159, 759-778</a:t>
            </a:r>
            <a:r>
              <a:rPr lang="tr-TR" sz="1600" dirty="0" smtClean="0">
                <a:solidFill>
                  <a:schemeClr val="tx1"/>
                </a:solidFill>
              </a:rPr>
              <a:t>, (2002).</a:t>
            </a:r>
          </a:p>
          <a:p>
            <a:pPr marL="0" indent="0">
              <a:buNone/>
            </a:pPr>
            <a:r>
              <a:rPr lang="tr-TR" sz="1600" dirty="0" smtClean="0">
                <a:solidFill>
                  <a:schemeClr val="tx1"/>
                </a:solidFill>
              </a:rPr>
              <a:t> </a:t>
            </a:r>
          </a:p>
          <a:p>
            <a:pPr marL="0" indent="0">
              <a:buNone/>
            </a:pPr>
            <a:r>
              <a:rPr lang="tr-TR" sz="1600" dirty="0" smtClean="0">
                <a:solidFill>
                  <a:schemeClr val="tx1"/>
                </a:solidFill>
              </a:rPr>
              <a:t>Köken, M., ‘‘Aydın İli Çevre Durum Raporu’’, </a:t>
            </a:r>
            <a:r>
              <a:rPr lang="tr-TR" sz="1600" b="1" i="1" dirty="0" smtClean="0">
                <a:solidFill>
                  <a:schemeClr val="tx1"/>
                </a:solidFill>
              </a:rPr>
              <a:t>T.C. Aydın Valiliği Çevre ve Orman Müdürlüğü</a:t>
            </a:r>
            <a:r>
              <a:rPr lang="tr-TR" sz="1600" dirty="0" smtClean="0">
                <a:solidFill>
                  <a:schemeClr val="tx1"/>
                </a:solidFill>
              </a:rPr>
              <a:t>, (2007).</a:t>
            </a:r>
          </a:p>
          <a:p>
            <a:pPr marL="0" indent="0">
              <a:buNone/>
            </a:pPr>
            <a:r>
              <a:rPr lang="tr-TR" sz="1600" dirty="0" smtClean="0">
                <a:solidFill>
                  <a:schemeClr val="tx1"/>
                </a:solidFill>
              </a:rPr>
              <a:t> </a:t>
            </a:r>
          </a:p>
          <a:p>
            <a:pPr marL="0" indent="0">
              <a:buNone/>
            </a:pPr>
            <a:r>
              <a:rPr lang="tr-TR" sz="1600" dirty="0" err="1" smtClean="0">
                <a:solidFill>
                  <a:schemeClr val="tx1"/>
                </a:solidFill>
              </a:rPr>
              <a:t>Ringdal</a:t>
            </a:r>
            <a:r>
              <a:rPr lang="tr-TR" sz="1600" dirty="0" smtClean="0">
                <a:solidFill>
                  <a:schemeClr val="tx1"/>
                </a:solidFill>
              </a:rPr>
              <a:t>, F., ‘’</a:t>
            </a:r>
            <a:r>
              <a:rPr lang="tr-TR" sz="1600" dirty="0" err="1" smtClean="0">
                <a:solidFill>
                  <a:schemeClr val="tx1"/>
                </a:solidFill>
              </a:rPr>
              <a:t>Seismological</a:t>
            </a:r>
            <a:r>
              <a:rPr lang="tr-TR" sz="1600" dirty="0" smtClean="0">
                <a:solidFill>
                  <a:schemeClr val="tx1"/>
                </a:solidFill>
              </a:rPr>
              <a:t> </a:t>
            </a:r>
            <a:r>
              <a:rPr lang="tr-TR" sz="1600" dirty="0" err="1" smtClean="0">
                <a:solidFill>
                  <a:schemeClr val="tx1"/>
                </a:solidFill>
              </a:rPr>
              <a:t>Verification</a:t>
            </a:r>
            <a:r>
              <a:rPr lang="tr-TR" sz="1600" dirty="0" smtClean="0">
                <a:solidFill>
                  <a:schemeClr val="tx1"/>
                </a:solidFill>
              </a:rPr>
              <a:t> of </a:t>
            </a:r>
            <a:r>
              <a:rPr lang="tr-TR" sz="1600" dirty="0" err="1" smtClean="0">
                <a:solidFill>
                  <a:schemeClr val="tx1"/>
                </a:solidFill>
              </a:rPr>
              <a:t>Comprehensive</a:t>
            </a:r>
            <a:r>
              <a:rPr lang="tr-TR" sz="1600" dirty="0" smtClean="0">
                <a:solidFill>
                  <a:schemeClr val="tx1"/>
                </a:solidFill>
              </a:rPr>
              <a:t> Test Ban </a:t>
            </a:r>
            <a:r>
              <a:rPr lang="tr-TR" sz="1600" dirty="0" err="1" smtClean="0">
                <a:solidFill>
                  <a:schemeClr val="tx1"/>
                </a:solidFill>
              </a:rPr>
              <a:t>Treaty</a:t>
            </a:r>
            <a:r>
              <a:rPr lang="tr-TR" sz="1600" dirty="0" smtClean="0">
                <a:solidFill>
                  <a:schemeClr val="tx1"/>
                </a:solidFill>
              </a:rPr>
              <a:t>’’, </a:t>
            </a:r>
            <a:r>
              <a:rPr lang="tr-TR" sz="1600" dirty="0" err="1" smtClean="0">
                <a:solidFill>
                  <a:schemeClr val="tx1"/>
                </a:solidFill>
              </a:rPr>
              <a:t>paper</a:t>
            </a:r>
            <a:r>
              <a:rPr lang="tr-TR" sz="1600" dirty="0" smtClean="0">
                <a:solidFill>
                  <a:schemeClr val="tx1"/>
                </a:solidFill>
              </a:rPr>
              <a:t> </a:t>
            </a:r>
            <a:r>
              <a:rPr lang="tr-TR" sz="1600" dirty="0" err="1" smtClean="0">
                <a:solidFill>
                  <a:schemeClr val="tx1"/>
                </a:solidFill>
              </a:rPr>
              <a:t>presented</a:t>
            </a:r>
            <a:r>
              <a:rPr lang="tr-TR" sz="1600" dirty="0" smtClean="0">
                <a:solidFill>
                  <a:schemeClr val="tx1"/>
                </a:solidFill>
              </a:rPr>
              <a:t> in </a:t>
            </a:r>
            <a:r>
              <a:rPr lang="tr-TR" sz="1600" b="1" i="1" dirty="0" smtClean="0">
                <a:solidFill>
                  <a:schemeClr val="tx1"/>
                </a:solidFill>
              </a:rPr>
              <a:t>Workshop on </a:t>
            </a:r>
            <a:r>
              <a:rPr lang="tr-TR" sz="1600" b="1" i="1" dirty="0" err="1" smtClean="0">
                <a:solidFill>
                  <a:schemeClr val="tx1"/>
                </a:solidFill>
              </a:rPr>
              <a:t>Seismological</a:t>
            </a:r>
            <a:r>
              <a:rPr lang="tr-TR" sz="1600" b="1" i="1" dirty="0" smtClean="0">
                <a:solidFill>
                  <a:schemeClr val="tx1"/>
                </a:solidFill>
              </a:rPr>
              <a:t> </a:t>
            </a:r>
            <a:r>
              <a:rPr lang="tr-TR" sz="1600" b="1" i="1" dirty="0" err="1" smtClean="0">
                <a:solidFill>
                  <a:schemeClr val="tx1"/>
                </a:solidFill>
              </a:rPr>
              <a:t>Verification</a:t>
            </a:r>
            <a:r>
              <a:rPr lang="tr-TR" sz="1600" b="1" i="1" dirty="0" smtClean="0">
                <a:solidFill>
                  <a:schemeClr val="tx1"/>
                </a:solidFill>
              </a:rPr>
              <a:t> of a </a:t>
            </a:r>
            <a:r>
              <a:rPr lang="tr-TR" sz="1600" b="1" i="1" dirty="0" err="1" smtClean="0">
                <a:solidFill>
                  <a:schemeClr val="tx1"/>
                </a:solidFill>
              </a:rPr>
              <a:t>Comprehensive</a:t>
            </a:r>
            <a:r>
              <a:rPr lang="tr-TR" sz="1600" b="1" i="1" dirty="0" smtClean="0">
                <a:solidFill>
                  <a:schemeClr val="tx1"/>
                </a:solidFill>
              </a:rPr>
              <a:t> Test Ban </a:t>
            </a:r>
            <a:r>
              <a:rPr lang="tr-TR" sz="1600" b="1" i="1" dirty="0" err="1" smtClean="0">
                <a:solidFill>
                  <a:schemeClr val="tx1"/>
                </a:solidFill>
              </a:rPr>
              <a:t>Treaty</a:t>
            </a:r>
            <a:r>
              <a:rPr lang="tr-TR" sz="1600" b="1" i="1" dirty="0" smtClean="0">
                <a:solidFill>
                  <a:schemeClr val="tx1"/>
                </a:solidFill>
              </a:rPr>
              <a:t>, </a:t>
            </a:r>
            <a:r>
              <a:rPr lang="tr-TR" sz="1600" dirty="0" err="1" smtClean="0">
                <a:solidFill>
                  <a:schemeClr val="tx1"/>
                </a:solidFill>
              </a:rPr>
              <a:t>June</a:t>
            </a:r>
            <a:r>
              <a:rPr lang="tr-TR" sz="1600" dirty="0" smtClean="0">
                <a:solidFill>
                  <a:schemeClr val="tx1"/>
                </a:solidFill>
              </a:rPr>
              <a:t> 4-7, Oslo, </a:t>
            </a:r>
            <a:r>
              <a:rPr lang="tr-TR" sz="1600" dirty="0" err="1" smtClean="0">
                <a:solidFill>
                  <a:schemeClr val="tx1"/>
                </a:solidFill>
              </a:rPr>
              <a:t>Norway</a:t>
            </a:r>
            <a:r>
              <a:rPr lang="tr-TR" sz="1600" dirty="0" smtClean="0">
                <a:solidFill>
                  <a:schemeClr val="tx1"/>
                </a:solidFill>
              </a:rPr>
              <a:t> (1985).</a:t>
            </a:r>
          </a:p>
          <a:p>
            <a:pPr marL="0" indent="0">
              <a:buNone/>
            </a:pPr>
            <a:r>
              <a:rPr lang="tr-TR" sz="1600" dirty="0" smtClean="0">
                <a:solidFill>
                  <a:schemeClr val="tx1"/>
                </a:solidFill>
              </a:rPr>
              <a:t> </a:t>
            </a:r>
          </a:p>
          <a:p>
            <a:pPr marL="0" indent="0">
              <a:buNone/>
            </a:pPr>
            <a:r>
              <a:rPr lang="tr-TR" sz="1600" dirty="0" smtClean="0">
                <a:solidFill>
                  <a:schemeClr val="tx1"/>
                </a:solidFill>
              </a:rPr>
              <a:t>Su, F., </a:t>
            </a:r>
            <a:r>
              <a:rPr lang="tr-TR" sz="1600" dirty="0" err="1" smtClean="0">
                <a:solidFill>
                  <a:schemeClr val="tx1"/>
                </a:solidFill>
              </a:rPr>
              <a:t>Aki</a:t>
            </a:r>
            <a:r>
              <a:rPr lang="tr-TR" sz="1600" dirty="0" smtClean="0">
                <a:solidFill>
                  <a:schemeClr val="tx1"/>
                </a:solidFill>
              </a:rPr>
              <a:t>, K., </a:t>
            </a:r>
            <a:r>
              <a:rPr lang="tr-TR" sz="1600" dirty="0" err="1" smtClean="0">
                <a:solidFill>
                  <a:schemeClr val="tx1"/>
                </a:solidFill>
              </a:rPr>
              <a:t>Biswas</a:t>
            </a:r>
            <a:r>
              <a:rPr lang="tr-TR" sz="1600" dirty="0" smtClean="0">
                <a:solidFill>
                  <a:schemeClr val="tx1"/>
                </a:solidFill>
              </a:rPr>
              <a:t>, N. N., ‘‘</a:t>
            </a:r>
            <a:r>
              <a:rPr lang="tr-TR" sz="1600" dirty="0" err="1" smtClean="0">
                <a:solidFill>
                  <a:schemeClr val="tx1"/>
                </a:solidFill>
              </a:rPr>
              <a:t>Discriminating</a:t>
            </a:r>
            <a:r>
              <a:rPr lang="tr-TR" sz="1600" dirty="0" smtClean="0">
                <a:solidFill>
                  <a:schemeClr val="tx1"/>
                </a:solidFill>
              </a:rPr>
              <a:t> </a:t>
            </a:r>
            <a:r>
              <a:rPr lang="tr-TR" sz="1600" dirty="0" err="1" smtClean="0">
                <a:solidFill>
                  <a:schemeClr val="tx1"/>
                </a:solidFill>
              </a:rPr>
              <a:t>Quarry</a:t>
            </a:r>
            <a:r>
              <a:rPr lang="tr-TR" sz="1600" dirty="0" smtClean="0">
                <a:solidFill>
                  <a:schemeClr val="tx1"/>
                </a:solidFill>
              </a:rPr>
              <a:t> </a:t>
            </a:r>
            <a:r>
              <a:rPr lang="tr-TR" sz="1600" dirty="0" err="1" smtClean="0">
                <a:solidFill>
                  <a:schemeClr val="tx1"/>
                </a:solidFill>
              </a:rPr>
              <a:t>Blasts</a:t>
            </a:r>
            <a:r>
              <a:rPr lang="tr-TR" sz="1600" dirty="0" smtClean="0">
                <a:solidFill>
                  <a:schemeClr val="tx1"/>
                </a:solidFill>
              </a:rPr>
              <a:t> </a:t>
            </a:r>
            <a:r>
              <a:rPr lang="tr-TR" sz="1600" dirty="0" err="1" smtClean="0">
                <a:solidFill>
                  <a:schemeClr val="tx1"/>
                </a:solidFill>
              </a:rPr>
              <a:t>From</a:t>
            </a:r>
            <a:r>
              <a:rPr lang="tr-TR" sz="1600" dirty="0" smtClean="0">
                <a:solidFill>
                  <a:schemeClr val="tx1"/>
                </a:solidFill>
              </a:rPr>
              <a:t> </a:t>
            </a:r>
            <a:r>
              <a:rPr lang="tr-TR" sz="1600" dirty="0" err="1" smtClean="0">
                <a:solidFill>
                  <a:schemeClr val="tx1"/>
                </a:solidFill>
              </a:rPr>
              <a:t>Earthquakes</a:t>
            </a:r>
            <a:r>
              <a:rPr lang="tr-TR" sz="1600" dirty="0" smtClean="0">
                <a:solidFill>
                  <a:schemeClr val="tx1"/>
                </a:solidFill>
              </a:rPr>
              <a:t> </a:t>
            </a:r>
            <a:r>
              <a:rPr lang="tr-TR" sz="1600" dirty="0" err="1" smtClean="0">
                <a:solidFill>
                  <a:schemeClr val="tx1"/>
                </a:solidFill>
              </a:rPr>
              <a:t>Using</a:t>
            </a:r>
            <a:r>
              <a:rPr lang="tr-TR" sz="1600" dirty="0" smtClean="0">
                <a:solidFill>
                  <a:schemeClr val="tx1"/>
                </a:solidFill>
              </a:rPr>
              <a:t> </a:t>
            </a:r>
            <a:r>
              <a:rPr lang="tr-TR" sz="1600" dirty="0" err="1" smtClean="0">
                <a:solidFill>
                  <a:schemeClr val="tx1"/>
                </a:solidFill>
              </a:rPr>
              <a:t>Coda</a:t>
            </a:r>
            <a:r>
              <a:rPr lang="tr-TR" sz="1600" dirty="0" smtClean="0">
                <a:solidFill>
                  <a:schemeClr val="tx1"/>
                </a:solidFill>
              </a:rPr>
              <a:t> </a:t>
            </a:r>
            <a:r>
              <a:rPr lang="tr-TR" sz="1600" dirty="0" err="1" smtClean="0">
                <a:solidFill>
                  <a:schemeClr val="tx1"/>
                </a:solidFill>
              </a:rPr>
              <a:t>Waves</a:t>
            </a:r>
            <a:r>
              <a:rPr lang="tr-TR" sz="1600" dirty="0" smtClean="0">
                <a:solidFill>
                  <a:schemeClr val="tx1"/>
                </a:solidFill>
              </a:rPr>
              <a:t>’’, </a:t>
            </a:r>
            <a:r>
              <a:rPr lang="tr-TR" sz="1600" b="1" i="1" dirty="0" err="1" smtClean="0">
                <a:solidFill>
                  <a:schemeClr val="tx1"/>
                </a:solidFill>
              </a:rPr>
              <a:t>Bulletin</a:t>
            </a:r>
            <a:r>
              <a:rPr lang="tr-TR" sz="1600" b="1" i="1" dirty="0" smtClean="0">
                <a:solidFill>
                  <a:schemeClr val="tx1"/>
                </a:solidFill>
              </a:rPr>
              <a:t> of </a:t>
            </a:r>
            <a:r>
              <a:rPr lang="tr-TR" sz="1600" b="1" i="1" dirty="0" err="1" smtClean="0">
                <a:solidFill>
                  <a:schemeClr val="tx1"/>
                </a:solidFill>
              </a:rPr>
              <a:t>the</a:t>
            </a:r>
            <a:r>
              <a:rPr lang="tr-TR" sz="1600" b="1" i="1" dirty="0" smtClean="0">
                <a:solidFill>
                  <a:schemeClr val="tx1"/>
                </a:solidFill>
              </a:rPr>
              <a:t> </a:t>
            </a:r>
            <a:r>
              <a:rPr lang="tr-TR" sz="1600" b="1" i="1" dirty="0" err="1" smtClean="0">
                <a:solidFill>
                  <a:schemeClr val="tx1"/>
                </a:solidFill>
              </a:rPr>
              <a:t>Seismological</a:t>
            </a:r>
            <a:r>
              <a:rPr lang="tr-TR" sz="1600" b="1" i="1" dirty="0" smtClean="0">
                <a:solidFill>
                  <a:schemeClr val="tx1"/>
                </a:solidFill>
              </a:rPr>
              <a:t> </a:t>
            </a:r>
            <a:r>
              <a:rPr lang="tr-TR" sz="1600" b="1" i="1" dirty="0" err="1" smtClean="0">
                <a:solidFill>
                  <a:schemeClr val="tx1"/>
                </a:solidFill>
              </a:rPr>
              <a:t>Society</a:t>
            </a:r>
            <a:r>
              <a:rPr lang="tr-TR" sz="1600" b="1" i="1" dirty="0" smtClean="0">
                <a:solidFill>
                  <a:schemeClr val="tx1"/>
                </a:solidFill>
              </a:rPr>
              <a:t> of </a:t>
            </a:r>
            <a:r>
              <a:rPr lang="tr-TR" sz="1600" b="1" i="1" dirty="0" err="1" smtClean="0">
                <a:solidFill>
                  <a:schemeClr val="tx1"/>
                </a:solidFill>
              </a:rPr>
              <a:t>America</a:t>
            </a:r>
            <a:r>
              <a:rPr lang="tr-TR" sz="1600" b="1" i="1" dirty="0" smtClean="0">
                <a:solidFill>
                  <a:schemeClr val="tx1"/>
                </a:solidFill>
              </a:rPr>
              <a:t> </a:t>
            </a:r>
            <a:r>
              <a:rPr lang="tr-TR" sz="1600" b="1" i="1" dirty="0" err="1" smtClean="0">
                <a:solidFill>
                  <a:schemeClr val="tx1"/>
                </a:solidFill>
              </a:rPr>
              <a:t>Vol</a:t>
            </a:r>
            <a:r>
              <a:rPr lang="tr-TR" sz="1600" b="1" i="1" dirty="0" smtClean="0">
                <a:solidFill>
                  <a:schemeClr val="tx1"/>
                </a:solidFill>
              </a:rPr>
              <a:t>. 81 No.1, 162-178</a:t>
            </a:r>
            <a:r>
              <a:rPr lang="tr-TR" sz="1600" dirty="0" smtClean="0">
                <a:solidFill>
                  <a:schemeClr val="tx1"/>
                </a:solidFill>
              </a:rPr>
              <a:t>, (1991). </a:t>
            </a:r>
          </a:p>
          <a:p>
            <a:pPr marL="0" indent="0">
              <a:buNone/>
            </a:pPr>
            <a:r>
              <a:rPr lang="tr-TR" sz="1600" dirty="0" smtClean="0">
                <a:solidFill>
                  <a:schemeClr val="tx1"/>
                </a:solidFill>
              </a:rPr>
              <a:t> </a:t>
            </a:r>
          </a:p>
          <a:p>
            <a:pPr marL="0" indent="0">
              <a:buNone/>
            </a:pPr>
            <a:r>
              <a:rPr lang="tr-TR" sz="1600" dirty="0" smtClean="0">
                <a:solidFill>
                  <a:schemeClr val="tx1"/>
                </a:solidFill>
              </a:rPr>
              <a:t/>
            </a:r>
            <a:br>
              <a:rPr lang="tr-TR" sz="1600" dirty="0" smtClean="0">
                <a:solidFill>
                  <a:schemeClr val="tx1"/>
                </a:solidFill>
              </a:rPr>
            </a:br>
            <a:r>
              <a:rPr lang="tr-TR" sz="1600" dirty="0" err="1" smtClean="0">
                <a:solidFill>
                  <a:schemeClr val="tx1"/>
                </a:solidFill>
              </a:rPr>
              <a:t>Stevens</a:t>
            </a:r>
            <a:r>
              <a:rPr lang="tr-TR" sz="1600" dirty="0" smtClean="0">
                <a:solidFill>
                  <a:schemeClr val="tx1"/>
                </a:solidFill>
              </a:rPr>
              <a:t>, J. L., </a:t>
            </a:r>
            <a:r>
              <a:rPr lang="tr-TR" sz="1600" dirty="0" err="1" smtClean="0">
                <a:solidFill>
                  <a:schemeClr val="tx1"/>
                </a:solidFill>
              </a:rPr>
              <a:t>Day</a:t>
            </a:r>
            <a:r>
              <a:rPr lang="tr-TR" sz="1600" dirty="0" smtClean="0">
                <a:solidFill>
                  <a:schemeClr val="tx1"/>
                </a:solidFill>
              </a:rPr>
              <a:t>, S. M., ‘‘</a:t>
            </a:r>
            <a:r>
              <a:rPr lang="tr-TR" sz="1600" dirty="0" err="1" smtClean="0">
                <a:solidFill>
                  <a:schemeClr val="tx1"/>
                </a:solidFill>
              </a:rPr>
              <a:t>The</a:t>
            </a:r>
            <a:r>
              <a:rPr lang="tr-TR" sz="1600" dirty="0" smtClean="0">
                <a:solidFill>
                  <a:schemeClr val="tx1"/>
                </a:solidFill>
              </a:rPr>
              <a:t> </a:t>
            </a:r>
            <a:r>
              <a:rPr lang="tr-TR" sz="1600" dirty="0" err="1" smtClean="0">
                <a:solidFill>
                  <a:schemeClr val="tx1"/>
                </a:solidFill>
              </a:rPr>
              <a:t>Physical</a:t>
            </a:r>
            <a:r>
              <a:rPr lang="tr-TR" sz="1600" dirty="0" smtClean="0">
                <a:solidFill>
                  <a:schemeClr val="tx1"/>
                </a:solidFill>
              </a:rPr>
              <a:t> </a:t>
            </a:r>
            <a:r>
              <a:rPr lang="tr-TR" sz="1600" dirty="0" err="1" smtClean="0">
                <a:solidFill>
                  <a:schemeClr val="tx1"/>
                </a:solidFill>
              </a:rPr>
              <a:t>Basis</a:t>
            </a:r>
            <a:r>
              <a:rPr lang="tr-TR" sz="1600" dirty="0" smtClean="0">
                <a:solidFill>
                  <a:schemeClr val="tx1"/>
                </a:solidFill>
              </a:rPr>
              <a:t> of </a:t>
            </a:r>
            <a:r>
              <a:rPr lang="tr-TR" sz="1600" dirty="0" err="1" smtClean="0">
                <a:solidFill>
                  <a:schemeClr val="tx1"/>
                </a:solidFill>
              </a:rPr>
              <a:t>m</a:t>
            </a:r>
            <a:r>
              <a:rPr lang="tr-TR" sz="1600" baseline="-25000" dirty="0" err="1" smtClean="0">
                <a:solidFill>
                  <a:schemeClr val="tx1"/>
                </a:solidFill>
              </a:rPr>
              <a:t>b</a:t>
            </a:r>
            <a:r>
              <a:rPr lang="tr-TR" sz="1600" dirty="0" smtClean="0">
                <a:solidFill>
                  <a:schemeClr val="tx1"/>
                </a:solidFill>
              </a:rPr>
              <a:t>:</a:t>
            </a:r>
            <a:r>
              <a:rPr lang="tr-TR" sz="1600" dirty="0" err="1" smtClean="0">
                <a:solidFill>
                  <a:schemeClr val="tx1"/>
                </a:solidFill>
              </a:rPr>
              <a:t>M</a:t>
            </a:r>
            <a:r>
              <a:rPr lang="tr-TR" sz="1600" baseline="-25000" dirty="0" err="1" smtClean="0">
                <a:solidFill>
                  <a:schemeClr val="tx1"/>
                </a:solidFill>
              </a:rPr>
              <a:t>s</a:t>
            </a:r>
            <a:r>
              <a:rPr lang="tr-TR" sz="1600" dirty="0" smtClean="0">
                <a:solidFill>
                  <a:schemeClr val="tx1"/>
                </a:solidFill>
              </a:rPr>
              <a:t> </a:t>
            </a:r>
            <a:r>
              <a:rPr lang="tr-TR" sz="1600" dirty="0" err="1" smtClean="0">
                <a:solidFill>
                  <a:schemeClr val="tx1"/>
                </a:solidFill>
              </a:rPr>
              <a:t>and</a:t>
            </a:r>
            <a:r>
              <a:rPr lang="tr-TR" sz="1600" dirty="0" smtClean="0">
                <a:solidFill>
                  <a:schemeClr val="tx1"/>
                </a:solidFill>
              </a:rPr>
              <a:t> </a:t>
            </a:r>
            <a:r>
              <a:rPr lang="tr-TR" sz="1600" dirty="0" err="1" smtClean="0">
                <a:solidFill>
                  <a:schemeClr val="tx1"/>
                </a:solidFill>
              </a:rPr>
              <a:t>Variable</a:t>
            </a:r>
            <a:r>
              <a:rPr lang="tr-TR" sz="1600" dirty="0" smtClean="0">
                <a:solidFill>
                  <a:schemeClr val="tx1"/>
                </a:solidFill>
              </a:rPr>
              <a:t> </a:t>
            </a:r>
            <a:r>
              <a:rPr lang="tr-TR" sz="1600" dirty="0" err="1" smtClean="0">
                <a:solidFill>
                  <a:schemeClr val="tx1"/>
                </a:solidFill>
              </a:rPr>
              <a:t>Magnitude</a:t>
            </a:r>
            <a:r>
              <a:rPr lang="tr-TR" sz="1600" dirty="0" smtClean="0">
                <a:solidFill>
                  <a:schemeClr val="tx1"/>
                </a:solidFill>
              </a:rPr>
              <a:t> </a:t>
            </a:r>
            <a:r>
              <a:rPr lang="tr-TR" sz="1600" dirty="0" err="1" smtClean="0">
                <a:solidFill>
                  <a:schemeClr val="tx1"/>
                </a:solidFill>
              </a:rPr>
              <a:t>Methods</a:t>
            </a:r>
            <a:r>
              <a:rPr lang="tr-TR" sz="1600" dirty="0" smtClean="0">
                <a:solidFill>
                  <a:schemeClr val="tx1"/>
                </a:solidFill>
              </a:rPr>
              <a:t> </a:t>
            </a:r>
            <a:r>
              <a:rPr lang="tr-TR" sz="1600" dirty="0" err="1" smtClean="0">
                <a:solidFill>
                  <a:schemeClr val="tx1"/>
                </a:solidFill>
              </a:rPr>
              <a:t>for</a:t>
            </a:r>
            <a:r>
              <a:rPr lang="tr-TR" sz="1600" dirty="0" smtClean="0">
                <a:solidFill>
                  <a:schemeClr val="tx1"/>
                </a:solidFill>
              </a:rPr>
              <a:t> </a:t>
            </a:r>
            <a:r>
              <a:rPr lang="tr-TR" sz="1600" dirty="0" err="1" smtClean="0">
                <a:solidFill>
                  <a:schemeClr val="tx1"/>
                </a:solidFill>
              </a:rPr>
              <a:t>Earthquake</a:t>
            </a:r>
            <a:r>
              <a:rPr lang="tr-TR" sz="1600" dirty="0" smtClean="0">
                <a:solidFill>
                  <a:schemeClr val="tx1"/>
                </a:solidFill>
              </a:rPr>
              <a:t>/</a:t>
            </a:r>
            <a:r>
              <a:rPr lang="tr-TR" sz="1600" dirty="0" err="1" smtClean="0">
                <a:solidFill>
                  <a:schemeClr val="tx1"/>
                </a:solidFill>
              </a:rPr>
              <a:t>Explosion</a:t>
            </a:r>
            <a:r>
              <a:rPr lang="tr-TR" sz="1600" dirty="0" smtClean="0">
                <a:solidFill>
                  <a:schemeClr val="tx1"/>
                </a:solidFill>
              </a:rPr>
              <a:t> </a:t>
            </a:r>
            <a:r>
              <a:rPr lang="tr-TR" sz="1600" dirty="0" err="1" smtClean="0">
                <a:solidFill>
                  <a:schemeClr val="tx1"/>
                </a:solidFill>
              </a:rPr>
              <a:t>Discrimination</a:t>
            </a:r>
            <a:r>
              <a:rPr lang="tr-TR" sz="1600" dirty="0" smtClean="0">
                <a:solidFill>
                  <a:schemeClr val="tx1"/>
                </a:solidFill>
              </a:rPr>
              <a:t>’’</a:t>
            </a:r>
            <a:r>
              <a:rPr lang="tr-TR" sz="1600" b="1" i="1" dirty="0" smtClean="0">
                <a:solidFill>
                  <a:schemeClr val="tx1"/>
                </a:solidFill>
              </a:rPr>
              <a:t>, </a:t>
            </a:r>
            <a:r>
              <a:rPr lang="tr-TR" sz="1600" b="1" i="1" dirty="0" err="1" smtClean="0">
                <a:solidFill>
                  <a:schemeClr val="tx1"/>
                </a:solidFill>
              </a:rPr>
              <a:t>Journal</a:t>
            </a:r>
            <a:r>
              <a:rPr lang="tr-TR" sz="1600" b="1" i="1" dirty="0" smtClean="0">
                <a:solidFill>
                  <a:schemeClr val="tx1"/>
                </a:solidFill>
              </a:rPr>
              <a:t> of </a:t>
            </a:r>
            <a:r>
              <a:rPr lang="tr-TR" sz="1600" b="1" i="1" dirty="0" err="1" smtClean="0">
                <a:solidFill>
                  <a:schemeClr val="tx1"/>
                </a:solidFill>
              </a:rPr>
              <a:t>Geophysical</a:t>
            </a:r>
            <a:r>
              <a:rPr lang="tr-TR" sz="1600" b="1" i="1" dirty="0" smtClean="0">
                <a:solidFill>
                  <a:schemeClr val="tx1"/>
                </a:solidFill>
              </a:rPr>
              <a:t> </a:t>
            </a:r>
            <a:r>
              <a:rPr lang="tr-TR" sz="1600" b="1" i="1" dirty="0" err="1" smtClean="0">
                <a:solidFill>
                  <a:schemeClr val="tx1"/>
                </a:solidFill>
              </a:rPr>
              <a:t>Research</a:t>
            </a:r>
            <a:r>
              <a:rPr lang="tr-TR" sz="1600" b="1" i="1" dirty="0" smtClean="0">
                <a:solidFill>
                  <a:schemeClr val="tx1"/>
                </a:solidFill>
              </a:rPr>
              <a:t>, </a:t>
            </a:r>
            <a:r>
              <a:rPr lang="tr-TR" sz="1600" b="1" i="1" dirty="0" err="1" smtClean="0">
                <a:solidFill>
                  <a:schemeClr val="tx1"/>
                </a:solidFill>
              </a:rPr>
              <a:t>Volume</a:t>
            </a:r>
            <a:r>
              <a:rPr lang="tr-TR" sz="1600" b="1" i="1" dirty="0" smtClean="0">
                <a:solidFill>
                  <a:schemeClr val="tx1"/>
                </a:solidFill>
              </a:rPr>
              <a:t> 90, </a:t>
            </a:r>
            <a:r>
              <a:rPr lang="tr-TR" sz="1600" b="1" i="1" dirty="0" err="1" smtClean="0">
                <a:solidFill>
                  <a:schemeClr val="tx1"/>
                </a:solidFill>
              </a:rPr>
              <a:t>Issue</a:t>
            </a:r>
            <a:r>
              <a:rPr lang="tr-TR" sz="1600" b="1" i="1" dirty="0" smtClean="0">
                <a:solidFill>
                  <a:schemeClr val="tx1"/>
                </a:solidFill>
              </a:rPr>
              <a:t> B4, p. 3009-3020</a:t>
            </a:r>
            <a:r>
              <a:rPr lang="tr-TR" sz="1600" dirty="0" smtClean="0">
                <a:solidFill>
                  <a:schemeClr val="tx1"/>
                </a:solidFill>
              </a:rPr>
              <a:t>, (1985).</a:t>
            </a:r>
          </a:p>
          <a:p>
            <a:pPr marL="0" indent="0">
              <a:buNone/>
            </a:pPr>
            <a:endParaRPr lang="tr-TR" sz="1600" dirty="0" smtClean="0">
              <a:solidFill>
                <a:schemeClr val="tx1"/>
              </a:solidFill>
            </a:endParaRPr>
          </a:p>
          <a:p>
            <a:pPr marL="0" indent="0">
              <a:buNone/>
            </a:pPr>
            <a:r>
              <a:rPr lang="tr-TR" sz="1600" dirty="0" err="1" smtClean="0">
                <a:solidFill>
                  <a:schemeClr val="tx1"/>
                </a:solidFill>
              </a:rPr>
              <a:t>Şenyürek</a:t>
            </a:r>
            <a:r>
              <a:rPr lang="tr-TR" sz="1600" dirty="0" smtClean="0">
                <a:solidFill>
                  <a:schemeClr val="tx1"/>
                </a:solidFill>
              </a:rPr>
              <a:t>, B., ‘‘Muğla İli Çevre Durum Raporu’’, </a:t>
            </a:r>
            <a:r>
              <a:rPr lang="tr-TR" sz="1600" b="1" i="1" dirty="0" smtClean="0">
                <a:solidFill>
                  <a:schemeClr val="tx1"/>
                </a:solidFill>
              </a:rPr>
              <a:t>T.C. Muğla Valiliği Çevre ve Orman Müdürlüğü</a:t>
            </a:r>
            <a:r>
              <a:rPr lang="tr-TR" sz="1600" dirty="0" smtClean="0">
                <a:solidFill>
                  <a:schemeClr val="tx1"/>
                </a:solidFill>
              </a:rPr>
              <a:t>, (2004).</a:t>
            </a:r>
          </a:p>
          <a:p>
            <a:pPr marL="0" indent="0" algn="just">
              <a:buNone/>
            </a:pPr>
            <a:endParaRPr lang="tr-TR" sz="1600" dirty="0">
              <a:solidFill>
                <a:schemeClr val="tx1"/>
              </a:solidFill>
            </a:endParaRPr>
          </a:p>
        </p:txBody>
      </p:sp>
    </p:spTree>
  </p:cSld>
  <p:clrMapOvr>
    <a:masterClrMapping/>
  </p:clrMapOvr>
  <p:transition>
    <p:circl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Başlık"/>
          <p:cNvSpPr>
            <a:spLocks noGrp="1"/>
          </p:cNvSpPr>
          <p:nvPr>
            <p:ph type="title"/>
          </p:nvPr>
        </p:nvSpPr>
        <p:spPr>
          <a:xfrm>
            <a:off x="214282" y="4286256"/>
            <a:ext cx="8686800" cy="841248"/>
          </a:xfrm>
        </p:spPr>
        <p:txBody>
          <a:bodyPr/>
          <a:lstStyle/>
          <a:p>
            <a:pPr algn="r"/>
            <a:r>
              <a:rPr lang="tr-TR" dirty="0" smtClean="0">
                <a:solidFill>
                  <a:srgbClr val="C00000"/>
                </a:solidFill>
              </a:rPr>
              <a:t>TEŞEKKÜR EDERİM...</a:t>
            </a:r>
            <a:endParaRPr lang="tr-TR" dirty="0">
              <a:solidFill>
                <a:srgbClr val="C00000"/>
              </a:solidFill>
            </a:endParaRPr>
          </a:p>
        </p:txBody>
      </p:sp>
    </p:spTree>
  </p:cSld>
  <p:clrMapOvr>
    <a:masterClrMapping/>
  </p:clrMapOvr>
  <p:transition>
    <p:circl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As-Ap.jpg">
            <a:hlinkClick r:id="rId2" action="ppaction://hlinksldjump"/>
          </p:cNvPr>
          <p:cNvPicPr>
            <a:picLocks noChangeAspect="1"/>
          </p:cNvPicPr>
          <p:nvPr/>
        </p:nvPicPr>
        <p:blipFill>
          <a:blip r:embed="rId3" cstate="print"/>
          <a:stretch>
            <a:fillRect/>
          </a:stretch>
        </p:blipFill>
        <p:spPr>
          <a:xfrm>
            <a:off x="1142976" y="500042"/>
            <a:ext cx="7075811" cy="6143668"/>
          </a:xfrm>
          <a:prstGeom prst="rect">
            <a:avLst/>
          </a:prstGeom>
        </p:spPr>
      </p:pic>
    </p:spTree>
  </p:cSld>
  <p:clrMapOvr>
    <a:masterClrMapping/>
  </p:clrMapOvr>
  <p:transition>
    <p:circl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oshiba\Desktop\köprüler\c-sr.jpg">
            <a:hlinkClick r:id="rId2" action="ppaction://hlinksldjump"/>
          </p:cNvPr>
          <p:cNvPicPr>
            <a:picLocks noChangeAspect="1" noChangeArrowheads="1"/>
          </p:cNvPicPr>
          <p:nvPr/>
        </p:nvPicPr>
        <p:blipFill>
          <a:blip r:embed="rId3" cstate="print"/>
          <a:srcRect/>
          <a:stretch>
            <a:fillRect/>
          </a:stretch>
        </p:blipFill>
        <p:spPr bwMode="auto">
          <a:xfrm>
            <a:off x="1214414" y="376690"/>
            <a:ext cx="6715172" cy="6267020"/>
          </a:xfrm>
          <a:prstGeom prst="rect">
            <a:avLst/>
          </a:prstGeom>
          <a:noFill/>
        </p:spPr>
      </p:pic>
    </p:spTree>
  </p:cSld>
  <p:clrMapOvr>
    <a:masterClrMapping/>
  </p:clrMapOvr>
  <p:transition>
    <p:circl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toshiba\Desktop\köprüler\Ms-mb.jpg">
            <a:hlinkClick r:id="rId2" action="ppaction://hlinksldjump"/>
          </p:cNvPr>
          <p:cNvPicPr>
            <a:picLocks noChangeAspect="1" noChangeArrowheads="1"/>
          </p:cNvPicPr>
          <p:nvPr/>
        </p:nvPicPr>
        <p:blipFill>
          <a:blip r:embed="rId3" cstate="print"/>
          <a:srcRect/>
          <a:stretch>
            <a:fillRect/>
          </a:stretch>
        </p:blipFill>
        <p:spPr bwMode="auto">
          <a:xfrm>
            <a:off x="2143108" y="357166"/>
            <a:ext cx="5500726" cy="6012013"/>
          </a:xfrm>
          <a:prstGeom prst="rect">
            <a:avLst/>
          </a:prstGeom>
          <a:noFill/>
        </p:spPr>
      </p:pic>
    </p:spTree>
  </p:cSld>
  <p:clrMapOvr>
    <a:masterClrMapping/>
  </p:clrMapOvr>
  <p:transition>
    <p:circl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toshiba\Desktop\köprüler\Pn-Sn-Pg-Lg.jpg">
            <a:hlinkClick r:id="rId2" action="ppaction://hlinksldjump"/>
          </p:cNvPr>
          <p:cNvPicPr>
            <a:picLocks noChangeAspect="1" noChangeArrowheads="1"/>
          </p:cNvPicPr>
          <p:nvPr/>
        </p:nvPicPr>
        <p:blipFill>
          <a:blip r:embed="rId3" cstate="print"/>
          <a:srcRect/>
          <a:stretch>
            <a:fillRect/>
          </a:stretch>
        </p:blipFill>
        <p:spPr bwMode="auto">
          <a:xfrm>
            <a:off x="1785918" y="214290"/>
            <a:ext cx="5857916" cy="6441172"/>
          </a:xfrm>
          <a:prstGeom prst="rect">
            <a:avLst/>
          </a:prstGeom>
          <a:noFill/>
        </p:spPr>
      </p:pic>
    </p:spTree>
  </p:cSld>
  <p:clrMapOvr>
    <a:masterClrMapping/>
  </p:clrMapOvr>
  <p:transition>
    <p:circl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85728"/>
            <a:ext cx="8686800" cy="1552580"/>
          </a:xfrm>
        </p:spPr>
        <p:txBody>
          <a:bodyPr>
            <a:normAutofit/>
          </a:bodyPr>
          <a:lstStyle/>
          <a:p>
            <a:pPr algn="ctr"/>
            <a:r>
              <a:rPr lang="tr-TR" sz="3100" b="1" dirty="0" smtClean="0">
                <a:solidFill>
                  <a:srgbClr val="C00000"/>
                </a:solidFill>
                <a:latin typeface="Arial Black" pitchFamily="34" charset="0"/>
              </a:rPr>
              <a:t>AYRIM METOTLARI</a:t>
            </a:r>
            <a:r>
              <a:rPr lang="tr-TR" dirty="0" smtClean="0"/>
              <a:t/>
            </a:r>
            <a:br>
              <a:rPr lang="tr-TR" dirty="0" smtClean="0"/>
            </a:br>
            <a:endParaRPr lang="tr-TR" dirty="0">
              <a:latin typeface="Arial Black" pitchFamily="34" charset="0"/>
            </a:endParaRPr>
          </a:p>
        </p:txBody>
      </p:sp>
      <p:sp>
        <p:nvSpPr>
          <p:cNvPr id="3" name="2 Dikdörtgen"/>
          <p:cNvSpPr/>
          <p:nvPr/>
        </p:nvSpPr>
        <p:spPr>
          <a:xfrm>
            <a:off x="1071506" y="1571612"/>
            <a:ext cx="8072494" cy="4832092"/>
          </a:xfrm>
          <a:prstGeom prst="rect">
            <a:avLst/>
          </a:prstGeom>
        </p:spPr>
        <p:txBody>
          <a:bodyPr wrap="square">
            <a:spAutoFit/>
          </a:bodyPr>
          <a:lstStyle/>
          <a:p>
            <a:pPr marL="514350" indent="-514350" algn="just">
              <a:buNone/>
            </a:pPr>
            <a:r>
              <a:rPr lang="tr-TR" sz="2800" dirty="0" smtClean="0"/>
              <a:t>1. Konum (Lokasyon)</a:t>
            </a:r>
          </a:p>
          <a:p>
            <a:pPr marL="514350" indent="-514350" algn="just">
              <a:buNone/>
            </a:pPr>
            <a:r>
              <a:rPr lang="tr-TR" sz="2800" dirty="0" smtClean="0"/>
              <a:t>2. Derinlik</a:t>
            </a:r>
          </a:p>
          <a:p>
            <a:pPr marL="514350" indent="-514350" algn="just">
              <a:buNone/>
            </a:pPr>
            <a:r>
              <a:rPr lang="tr-TR" sz="2800" dirty="0" smtClean="0"/>
              <a:t>3. </a:t>
            </a:r>
            <a:r>
              <a:rPr lang="tr-TR" sz="2800" dirty="0" smtClean="0">
                <a:hlinkClick r:id="rId3" action="ppaction://hlinksldjump"/>
              </a:rPr>
              <a:t>A</a:t>
            </a:r>
            <a:r>
              <a:rPr lang="tr-TR" sz="2800" baseline="-25000" dirty="0" smtClean="0">
                <a:hlinkClick r:id="rId3" action="ppaction://hlinksldjump"/>
              </a:rPr>
              <a:t>S</a:t>
            </a:r>
            <a:r>
              <a:rPr lang="tr-TR" sz="2800" dirty="0" smtClean="0">
                <a:hlinkClick r:id="rId3" action="ppaction://hlinksldjump"/>
              </a:rPr>
              <a:t> /A</a:t>
            </a:r>
            <a:r>
              <a:rPr lang="tr-TR" sz="2800" baseline="-25000" dirty="0" smtClean="0">
                <a:hlinkClick r:id="rId3" action="ppaction://hlinksldjump"/>
              </a:rPr>
              <a:t>P</a:t>
            </a:r>
            <a:r>
              <a:rPr lang="tr-TR" sz="2800" dirty="0" smtClean="0">
                <a:hlinkClick r:id="rId3" action="ppaction://hlinksldjump"/>
              </a:rPr>
              <a:t> - </a:t>
            </a:r>
            <a:r>
              <a:rPr lang="tr-TR" sz="2800" dirty="0" err="1" smtClean="0">
                <a:hlinkClick r:id="rId3" action="ppaction://hlinksldjump"/>
              </a:rPr>
              <a:t>LogS</a:t>
            </a:r>
            <a:r>
              <a:rPr lang="tr-TR" sz="2800" dirty="0" smtClean="0">
                <a:hlinkClick r:id="rId3" action="ppaction://hlinksldjump"/>
              </a:rPr>
              <a:t> ile karşılaştırılması</a:t>
            </a:r>
            <a:endParaRPr lang="tr-TR" sz="2800" dirty="0" smtClean="0"/>
          </a:p>
          <a:p>
            <a:pPr marL="514350" indent="-514350" algn="just">
              <a:buNone/>
            </a:pPr>
            <a:r>
              <a:rPr lang="tr-TR" sz="2800" dirty="0" smtClean="0"/>
              <a:t>4. </a:t>
            </a:r>
            <a:r>
              <a:rPr lang="tr-TR" sz="2800" dirty="0" smtClean="0">
                <a:hlinkClick r:id="rId4" action="ppaction://hlinksldjump"/>
              </a:rPr>
              <a:t>Karmaşıklık- Spektral oran (C-</a:t>
            </a:r>
            <a:r>
              <a:rPr lang="tr-TR" sz="2800" dirty="0" err="1" smtClean="0">
                <a:hlinkClick r:id="rId4" action="ppaction://hlinksldjump"/>
              </a:rPr>
              <a:t>Sr</a:t>
            </a:r>
            <a:r>
              <a:rPr lang="tr-TR" sz="2800" dirty="0" smtClean="0">
                <a:hlinkClick r:id="rId4" action="ppaction://hlinksldjump"/>
              </a:rPr>
              <a:t>)</a:t>
            </a:r>
            <a:endParaRPr lang="tr-TR" sz="2800" dirty="0" smtClean="0"/>
          </a:p>
          <a:p>
            <a:pPr marL="514350" indent="-514350" algn="just">
              <a:buNone/>
            </a:pPr>
            <a:r>
              <a:rPr lang="tr-TR" sz="2800" dirty="0" smtClean="0"/>
              <a:t>5. </a:t>
            </a:r>
            <a:r>
              <a:rPr lang="tr-TR" sz="2800" dirty="0" err="1" smtClean="0">
                <a:hlinkClick r:id="rId5" action="ppaction://hlinksldjump"/>
              </a:rPr>
              <a:t>m</a:t>
            </a:r>
            <a:r>
              <a:rPr lang="tr-TR" sz="2800" baseline="-25000" dirty="0" err="1" smtClean="0">
                <a:hlinkClick r:id="rId5" action="ppaction://hlinksldjump"/>
              </a:rPr>
              <a:t>b</a:t>
            </a:r>
            <a:r>
              <a:rPr lang="tr-TR" sz="2800" dirty="0" smtClean="0">
                <a:hlinkClick r:id="rId5" action="ppaction://hlinksldjump"/>
              </a:rPr>
              <a:t> - </a:t>
            </a:r>
            <a:r>
              <a:rPr lang="tr-TR" sz="2800" dirty="0" err="1" smtClean="0">
                <a:hlinkClick r:id="rId5" action="ppaction://hlinksldjump"/>
              </a:rPr>
              <a:t>M</a:t>
            </a:r>
            <a:r>
              <a:rPr lang="tr-TR" sz="2800" baseline="-25000" dirty="0" err="1" smtClean="0">
                <a:hlinkClick r:id="rId5" action="ppaction://hlinksldjump"/>
              </a:rPr>
              <a:t>s</a:t>
            </a:r>
            <a:r>
              <a:rPr lang="tr-TR" sz="2800" dirty="0" smtClean="0">
                <a:hlinkClick r:id="rId5" action="ppaction://hlinksldjump"/>
              </a:rPr>
              <a:t> ayrımı</a:t>
            </a:r>
            <a:endParaRPr lang="tr-TR" sz="2800" dirty="0" smtClean="0"/>
          </a:p>
          <a:p>
            <a:pPr marL="514350" indent="-514350" algn="just">
              <a:buNone/>
            </a:pPr>
            <a:r>
              <a:rPr lang="tr-TR" sz="2800" dirty="0" smtClean="0"/>
              <a:t>6. </a:t>
            </a:r>
            <a:r>
              <a:rPr lang="tr-TR" sz="2800" dirty="0" smtClean="0">
                <a:hlinkClick r:id="rId6" action="ppaction://hlinksldjump"/>
              </a:rPr>
              <a:t>P</a:t>
            </a:r>
            <a:r>
              <a:rPr lang="tr-TR" sz="2800" baseline="-25000" dirty="0" smtClean="0">
                <a:hlinkClick r:id="rId6" action="ppaction://hlinksldjump"/>
              </a:rPr>
              <a:t>n</a:t>
            </a:r>
            <a:r>
              <a:rPr lang="tr-TR" sz="2800" dirty="0" smtClean="0">
                <a:hlinkClick r:id="rId6" action="ppaction://hlinksldjump"/>
              </a:rPr>
              <a:t> /S</a:t>
            </a:r>
            <a:r>
              <a:rPr lang="tr-TR" sz="2800" baseline="-25000" dirty="0" smtClean="0">
                <a:hlinkClick r:id="rId6" action="ppaction://hlinksldjump"/>
              </a:rPr>
              <a:t>n</a:t>
            </a:r>
            <a:r>
              <a:rPr lang="tr-TR" sz="2800" dirty="0" smtClean="0">
                <a:hlinkClick r:id="rId6" action="ppaction://hlinksldjump"/>
              </a:rPr>
              <a:t> ve P</a:t>
            </a:r>
            <a:r>
              <a:rPr lang="tr-TR" sz="2800" baseline="-25000" dirty="0" smtClean="0">
                <a:hlinkClick r:id="rId6" action="ppaction://hlinksldjump"/>
              </a:rPr>
              <a:t>n</a:t>
            </a:r>
            <a:r>
              <a:rPr lang="tr-TR" sz="2800" dirty="0" smtClean="0">
                <a:hlinkClick r:id="rId6" action="ppaction://hlinksldjump"/>
              </a:rPr>
              <a:t> /L</a:t>
            </a:r>
            <a:r>
              <a:rPr lang="tr-TR" sz="2800" baseline="-25000" dirty="0" smtClean="0">
                <a:hlinkClick r:id="rId6" action="ppaction://hlinksldjump"/>
              </a:rPr>
              <a:t>g</a:t>
            </a:r>
            <a:r>
              <a:rPr lang="tr-TR" sz="2800" dirty="0" smtClean="0">
                <a:hlinkClick r:id="rId6" action="ppaction://hlinksldjump"/>
              </a:rPr>
              <a:t> genlik oranları</a:t>
            </a:r>
            <a:endParaRPr lang="tr-TR" sz="2800" dirty="0" smtClean="0"/>
          </a:p>
          <a:p>
            <a:pPr marL="514350" indent="-514350" algn="just">
              <a:buNone/>
            </a:pPr>
            <a:r>
              <a:rPr lang="tr-TR" sz="2800" dirty="0" smtClean="0"/>
              <a:t>7. </a:t>
            </a:r>
            <a:r>
              <a:rPr lang="tr-TR" sz="2800" dirty="0" smtClean="0">
                <a:hlinkClick r:id="rId7" action="ppaction://hlinksldjump"/>
              </a:rPr>
              <a:t>Koda azalım oranı</a:t>
            </a:r>
            <a:endParaRPr lang="tr-TR" sz="2800" dirty="0" smtClean="0"/>
          </a:p>
          <a:p>
            <a:pPr marL="514350" indent="-514350" algn="just">
              <a:buNone/>
            </a:pPr>
            <a:r>
              <a:rPr lang="tr-TR" sz="2800" dirty="0" smtClean="0"/>
              <a:t>8. Diğer basit yöntemler</a:t>
            </a:r>
          </a:p>
          <a:p>
            <a:pPr marL="514350" indent="-514350" algn="just">
              <a:buNone/>
            </a:pPr>
            <a:r>
              <a:rPr lang="tr-TR" sz="2800" dirty="0" smtClean="0"/>
              <a:t>	 a) </a:t>
            </a:r>
            <a:r>
              <a:rPr lang="tr-TR" sz="2800" dirty="0" smtClean="0">
                <a:hlinkClick r:id="rId8" action="ppaction://hlinksldjump"/>
              </a:rPr>
              <a:t>İlk hareketin kullanılması </a:t>
            </a:r>
            <a:endParaRPr lang="tr-TR" sz="2800" dirty="0" smtClean="0"/>
          </a:p>
          <a:p>
            <a:pPr marL="514350" indent="-514350" algn="just">
              <a:buNone/>
            </a:pPr>
            <a:r>
              <a:rPr lang="tr-TR" sz="2800" dirty="0" smtClean="0"/>
              <a:t>	 b) </a:t>
            </a:r>
            <a:r>
              <a:rPr lang="tr-TR" sz="2800" dirty="0" smtClean="0">
                <a:hlinkClick r:id="rId9" action="ppaction://hlinksldjump"/>
              </a:rPr>
              <a:t>S dalgalarının gözlemlenmesi </a:t>
            </a:r>
            <a:endParaRPr lang="tr-TR" sz="2800" dirty="0" smtClean="0"/>
          </a:p>
          <a:p>
            <a:pPr marL="514350" indent="-514350" algn="just">
              <a:buNone/>
            </a:pPr>
            <a:r>
              <a:rPr lang="tr-TR" sz="2800" dirty="0" smtClean="0"/>
              <a:t>	 c) </a:t>
            </a:r>
            <a:r>
              <a:rPr lang="tr-TR" sz="2800" dirty="0" smtClean="0">
                <a:hlinkClick r:id="rId10" action="ppaction://hlinksldjump"/>
              </a:rPr>
              <a:t>Frekans içeriği</a:t>
            </a:r>
            <a:endParaRPr lang="tr-TR" sz="2800" dirty="0" smtClean="0"/>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1000" fill="hold"/>
                                        <p:tgtEl>
                                          <p:spTgt spid="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0" dur="1000" fill="hold"/>
                                        <p:tgtEl>
                                          <p:spTgt spid="3">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3">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 calcmode="lin" valueType="num">
                                      <p:cBhvr additive="base">
                                        <p:cTn id="47"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8" dur="10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toshiba\Desktop\köprüler\koda.jpg">
            <a:hlinkClick r:id="rId2" action="ppaction://hlinksldjump"/>
          </p:cNvPr>
          <p:cNvPicPr>
            <a:picLocks noChangeAspect="1" noChangeArrowheads="1"/>
          </p:cNvPicPr>
          <p:nvPr/>
        </p:nvPicPr>
        <p:blipFill>
          <a:blip r:embed="rId3" cstate="print"/>
          <a:srcRect/>
          <a:stretch>
            <a:fillRect/>
          </a:stretch>
        </p:blipFill>
        <p:spPr bwMode="auto">
          <a:xfrm>
            <a:off x="1214414" y="471631"/>
            <a:ext cx="6715172" cy="6386369"/>
          </a:xfrm>
          <a:prstGeom prst="rect">
            <a:avLst/>
          </a:prstGeom>
          <a:noFill/>
        </p:spPr>
      </p:pic>
    </p:spTree>
  </p:cSld>
  <p:clrMapOvr>
    <a:masterClrMapping/>
  </p:clrMapOvr>
  <p:transition>
    <p:circl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toshiba\Desktop\köprüler\ilk hareket.jpg">
            <a:hlinkClick r:id="rId2" action="ppaction://hlinksldjump"/>
          </p:cNvPr>
          <p:cNvPicPr>
            <a:picLocks noChangeAspect="1" noChangeArrowheads="1"/>
          </p:cNvPicPr>
          <p:nvPr/>
        </p:nvPicPr>
        <p:blipFill>
          <a:blip r:embed="rId3" cstate="print"/>
          <a:srcRect/>
          <a:stretch>
            <a:fillRect/>
          </a:stretch>
        </p:blipFill>
        <p:spPr bwMode="auto">
          <a:xfrm>
            <a:off x="428596" y="1285860"/>
            <a:ext cx="8429684" cy="4214842"/>
          </a:xfrm>
          <a:prstGeom prst="rect">
            <a:avLst/>
          </a:prstGeom>
          <a:noFill/>
        </p:spPr>
      </p:pic>
    </p:spTree>
  </p:cSld>
  <p:clrMapOvr>
    <a:masterClrMapping/>
  </p:clrMapOvr>
  <p:transition>
    <p:circl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toshiba\Desktop\köprüler\s dalgası gözlenmemesi.jpg">
            <a:hlinkClick r:id="rId2" action="ppaction://hlinksldjump"/>
          </p:cNvPr>
          <p:cNvPicPr>
            <a:picLocks noChangeAspect="1" noChangeArrowheads="1"/>
          </p:cNvPicPr>
          <p:nvPr/>
        </p:nvPicPr>
        <p:blipFill>
          <a:blip r:embed="rId3" cstate="print"/>
          <a:srcRect/>
          <a:stretch>
            <a:fillRect/>
          </a:stretch>
        </p:blipFill>
        <p:spPr bwMode="auto">
          <a:xfrm>
            <a:off x="2285984" y="428604"/>
            <a:ext cx="4643470" cy="6072230"/>
          </a:xfrm>
          <a:prstGeom prst="rect">
            <a:avLst/>
          </a:prstGeom>
          <a:noFill/>
        </p:spPr>
      </p:pic>
    </p:spTree>
  </p:cSld>
  <p:clrMapOvr>
    <a:masterClrMapping/>
  </p:clrMapOvr>
  <p:transition>
    <p:circl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toshiba\Desktop\köprüler\frekans içeriği.jpg">
            <a:hlinkClick r:id="rId2" action="ppaction://hlinksldjump"/>
          </p:cNvPr>
          <p:cNvPicPr>
            <a:picLocks noChangeAspect="1" noChangeArrowheads="1"/>
          </p:cNvPicPr>
          <p:nvPr/>
        </p:nvPicPr>
        <p:blipFill>
          <a:blip r:embed="rId3" cstate="print"/>
          <a:srcRect/>
          <a:stretch>
            <a:fillRect/>
          </a:stretch>
        </p:blipFill>
        <p:spPr bwMode="auto">
          <a:xfrm>
            <a:off x="214282" y="785794"/>
            <a:ext cx="8713215" cy="5286412"/>
          </a:xfrm>
          <a:prstGeom prst="rect">
            <a:avLst/>
          </a:prstGeom>
          <a:noFill/>
        </p:spPr>
      </p:pic>
    </p:spTree>
  </p:cSld>
  <p:clrMapOvr>
    <a:masterClrMapping/>
  </p:clrMapOvr>
  <p:transition>
    <p:circl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Başlık"/>
          <p:cNvSpPr>
            <a:spLocks noGrp="1"/>
          </p:cNvSpPr>
          <p:nvPr>
            <p:ph type="title"/>
          </p:nvPr>
        </p:nvSpPr>
        <p:spPr>
          <a:xfrm>
            <a:off x="285720" y="1643050"/>
            <a:ext cx="8686800" cy="2428892"/>
          </a:xfrm>
        </p:spPr>
        <p:txBody>
          <a:bodyPr>
            <a:normAutofit/>
          </a:bodyPr>
          <a:lstStyle/>
          <a:p>
            <a:pPr algn="ctr"/>
            <a:r>
              <a:rPr lang="tr-TR" sz="3200" b="1" dirty="0" smtClean="0">
                <a:solidFill>
                  <a:srgbClr val="C00000"/>
                </a:solidFill>
                <a:latin typeface="Arial Black" pitchFamily="34" charset="0"/>
              </a:rPr>
              <a:t>GÜNEY EGE’DEKİ DEPREM VE PATLATMALARIN AYIRT EDİLMESİ</a:t>
            </a:r>
            <a:endParaRPr lang="tr-TR" sz="3200" dirty="0">
              <a:solidFill>
                <a:srgbClr val="C00000"/>
              </a:solidFill>
              <a:latin typeface="Arial Black" pitchFamily="34" charset="0"/>
            </a:endParaRPr>
          </a:p>
        </p:txBody>
      </p:sp>
    </p:spTree>
  </p:cSld>
  <p:clrMapOvr>
    <a:masterClrMapping/>
  </p:clrMapOvr>
  <p:transition>
    <p:circl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ctr"/>
            <a:r>
              <a:rPr lang="tr-TR" dirty="0" smtClean="0">
                <a:solidFill>
                  <a:srgbClr val="C00000"/>
                </a:solidFill>
                <a:latin typeface="Arial Black" pitchFamily="34" charset="0"/>
              </a:rPr>
              <a:t>BÖLGE SEÇİMİ</a:t>
            </a:r>
            <a:endParaRPr lang="tr-TR" dirty="0">
              <a:solidFill>
                <a:srgbClr val="C00000"/>
              </a:solidFill>
              <a:latin typeface="Arial Black" pitchFamily="34" charset="0"/>
            </a:endParaRPr>
          </a:p>
        </p:txBody>
      </p:sp>
      <p:pic>
        <p:nvPicPr>
          <p:cNvPr id="1026" name="Picture 2" descr="E:\okul\tez hk\haritaİSTASYON.jpg"/>
          <p:cNvPicPr>
            <a:picLocks noChangeAspect="1" noChangeArrowheads="1"/>
          </p:cNvPicPr>
          <p:nvPr/>
        </p:nvPicPr>
        <p:blipFill>
          <a:blip r:embed="rId3" cstate="print"/>
          <a:srcRect/>
          <a:stretch>
            <a:fillRect/>
          </a:stretch>
        </p:blipFill>
        <p:spPr bwMode="auto">
          <a:xfrm>
            <a:off x="1000100" y="1142985"/>
            <a:ext cx="7620000" cy="5143536"/>
          </a:xfrm>
          <a:prstGeom prst="rect">
            <a:avLst/>
          </a:prstGeom>
          <a:noFill/>
        </p:spPr>
      </p:pic>
      <p:pic>
        <p:nvPicPr>
          <p:cNvPr id="1028" name="Picture 4" descr="E:\okul\tez hk\myatak.jpg"/>
          <p:cNvPicPr>
            <a:picLocks noChangeAspect="1" noChangeArrowheads="1"/>
          </p:cNvPicPr>
          <p:nvPr/>
        </p:nvPicPr>
        <p:blipFill>
          <a:blip r:embed="rId4" cstate="print"/>
          <a:srcRect/>
          <a:stretch>
            <a:fillRect/>
          </a:stretch>
        </p:blipFill>
        <p:spPr bwMode="auto">
          <a:xfrm>
            <a:off x="357158" y="1928802"/>
            <a:ext cx="8562831" cy="4357718"/>
          </a:xfrm>
          <a:prstGeom prst="rect">
            <a:avLst/>
          </a:prstGeom>
          <a:noFill/>
        </p:spPr>
      </p:pic>
      <p:sp>
        <p:nvSpPr>
          <p:cNvPr id="8" name="7 Metin kutusu"/>
          <p:cNvSpPr txBox="1"/>
          <p:nvPr/>
        </p:nvSpPr>
        <p:spPr>
          <a:xfrm>
            <a:off x="2000232" y="6286520"/>
            <a:ext cx="5429288" cy="369332"/>
          </a:xfrm>
          <a:prstGeom prst="rect">
            <a:avLst/>
          </a:prstGeom>
          <a:noFill/>
        </p:spPr>
        <p:txBody>
          <a:bodyPr wrap="square" rtlCol="0">
            <a:spAutoFit/>
          </a:bodyPr>
          <a:lstStyle/>
          <a:p>
            <a:pPr algn="ctr"/>
            <a:r>
              <a:rPr lang="tr-TR" dirty="0" err="1" smtClean="0"/>
              <a:t>UDİM’e</a:t>
            </a:r>
            <a:r>
              <a:rPr lang="tr-TR" dirty="0" smtClean="0"/>
              <a:t> ait deprem istasyonları</a:t>
            </a:r>
            <a:endParaRPr lang="tr-TR" dirty="0"/>
          </a:p>
        </p:txBody>
      </p:sp>
      <p:sp>
        <p:nvSpPr>
          <p:cNvPr id="9" name="8 Metin kutusu"/>
          <p:cNvSpPr txBox="1"/>
          <p:nvPr/>
        </p:nvSpPr>
        <p:spPr>
          <a:xfrm>
            <a:off x="1857356" y="6429396"/>
            <a:ext cx="5429288" cy="369332"/>
          </a:xfrm>
          <a:prstGeom prst="rect">
            <a:avLst/>
          </a:prstGeom>
          <a:noFill/>
        </p:spPr>
        <p:txBody>
          <a:bodyPr wrap="square" rtlCol="0">
            <a:spAutoFit/>
          </a:bodyPr>
          <a:lstStyle/>
          <a:p>
            <a:pPr algn="ctr"/>
            <a:r>
              <a:rPr lang="tr-TR" dirty="0" smtClean="0"/>
              <a:t>Türkiye maden yatakları haritası- MTA</a:t>
            </a:r>
            <a:endParaRPr lang="tr-TR" dirty="0"/>
          </a:p>
        </p:txBody>
      </p:sp>
      <p:sp>
        <p:nvSpPr>
          <p:cNvPr id="10" name="9 Metin kutusu"/>
          <p:cNvSpPr txBox="1"/>
          <p:nvPr/>
        </p:nvSpPr>
        <p:spPr>
          <a:xfrm>
            <a:off x="1714480" y="6273225"/>
            <a:ext cx="5572164" cy="584775"/>
          </a:xfrm>
          <a:prstGeom prst="rect">
            <a:avLst/>
          </a:prstGeom>
          <a:noFill/>
        </p:spPr>
        <p:txBody>
          <a:bodyPr wrap="square" rtlCol="0">
            <a:spAutoFit/>
          </a:bodyPr>
          <a:lstStyle/>
          <a:p>
            <a:pPr algn="ctr"/>
            <a:r>
              <a:rPr lang="tr-TR" sz="1600" dirty="0" smtClean="0"/>
              <a:t>Çalışma bölgesine ait uydu fotoğrafı (Sarı imleçler bölgedeki istasyonları, mavi imleçler madenleri göstermektedir.)</a:t>
            </a:r>
            <a:endParaRPr lang="tr-TR" sz="1600" dirty="0"/>
          </a:p>
        </p:txBody>
      </p:sp>
      <p:pic>
        <p:nvPicPr>
          <p:cNvPr id="2050" name="Picture 2" descr="C:\Users\toshiba\Desktop\okulmasaustu\uydufoto.jpg"/>
          <p:cNvPicPr>
            <a:picLocks noChangeAspect="1" noChangeArrowheads="1"/>
          </p:cNvPicPr>
          <p:nvPr/>
        </p:nvPicPr>
        <p:blipFill>
          <a:blip r:embed="rId5" cstate="print"/>
          <a:srcRect/>
          <a:stretch>
            <a:fillRect/>
          </a:stretch>
        </p:blipFill>
        <p:spPr bwMode="auto">
          <a:xfrm>
            <a:off x="1000100" y="1285860"/>
            <a:ext cx="7559690" cy="5027771"/>
          </a:xfrm>
          <a:prstGeom prst="rect">
            <a:avLst/>
          </a:prstGeom>
          <a:noFill/>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1"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nodeType="clickEffect">
                                  <p:stCondLst>
                                    <p:cond delay="0"/>
                                  </p:stCondLst>
                                  <p:childTnLst>
                                    <p:animEffect transition="out" filter="blinds(horizontal)">
                                      <p:cBhvr>
                                        <p:cTn id="12" dur="500"/>
                                        <p:tgtEl>
                                          <p:spTgt spid="1026"/>
                                        </p:tgtEl>
                                      </p:cBhvr>
                                    </p:animEffect>
                                    <p:set>
                                      <p:cBhvr>
                                        <p:cTn id="13" dur="1" fill="hold">
                                          <p:stCondLst>
                                            <p:cond delay="499"/>
                                          </p:stCondLst>
                                        </p:cTn>
                                        <p:tgtEl>
                                          <p:spTgt spid="102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35" presetClass="entr" presetSubtype="0"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fade">
                                      <p:cBhvr>
                                        <p:cTn id="18" dur="2000"/>
                                        <p:tgtEl>
                                          <p:spTgt spid="1028"/>
                                        </p:tgtEl>
                                      </p:cBhvr>
                                    </p:animEffect>
                                    <p:anim calcmode="lin" valueType="num">
                                      <p:cBhvr>
                                        <p:cTn id="19" dur="2000" fill="hold"/>
                                        <p:tgtEl>
                                          <p:spTgt spid="1028"/>
                                        </p:tgtEl>
                                        <p:attrNameLst>
                                          <p:attrName>style.rotation</p:attrName>
                                        </p:attrNameLst>
                                      </p:cBhvr>
                                      <p:tavLst>
                                        <p:tav tm="0">
                                          <p:val>
                                            <p:fltVal val="720"/>
                                          </p:val>
                                        </p:tav>
                                        <p:tav tm="100000">
                                          <p:val>
                                            <p:fltVal val="0"/>
                                          </p:val>
                                        </p:tav>
                                      </p:tavLst>
                                    </p:anim>
                                    <p:anim calcmode="lin" valueType="num">
                                      <p:cBhvr>
                                        <p:cTn id="20" dur="2000" fill="hold"/>
                                        <p:tgtEl>
                                          <p:spTgt spid="1028"/>
                                        </p:tgtEl>
                                        <p:attrNameLst>
                                          <p:attrName>ppt_h</p:attrName>
                                        </p:attrNameLst>
                                      </p:cBhvr>
                                      <p:tavLst>
                                        <p:tav tm="0">
                                          <p:val>
                                            <p:fltVal val="0"/>
                                          </p:val>
                                        </p:tav>
                                        <p:tav tm="100000">
                                          <p:val>
                                            <p:strVal val="#ppt_h"/>
                                          </p:val>
                                        </p:tav>
                                      </p:tavLst>
                                    </p:anim>
                                    <p:anim calcmode="lin" valueType="num">
                                      <p:cBhvr>
                                        <p:cTn id="21" dur="2000" fill="hold"/>
                                        <p:tgtEl>
                                          <p:spTgt spid="1028"/>
                                        </p:tgtEl>
                                        <p:attrNameLst>
                                          <p:attrName>ppt_w</p:attrName>
                                        </p:attrNameLst>
                                      </p:cBhvr>
                                      <p:tavLst>
                                        <p:tav tm="0">
                                          <p:val>
                                            <p:fltVal val="0"/>
                                          </p:val>
                                        </p:tav>
                                        <p:tav tm="100000">
                                          <p:val>
                                            <p:strVal val="#ppt_w"/>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 calcmode="lin" valueType="num">
                                      <p:cBhvr additive="base">
                                        <p:cTn id="2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xit" presetSubtype="4" fill="hold" nodeType="clickEffect">
                                  <p:stCondLst>
                                    <p:cond delay="0"/>
                                  </p:stCondLst>
                                  <p:childTnLst>
                                    <p:anim calcmode="lin" valueType="num">
                                      <p:cBhvr additive="base">
                                        <p:cTn id="31" dur="500"/>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2" dur="500"/>
                                        <p:tgtEl>
                                          <p:spTgt spid="9">
                                            <p:txEl>
                                              <p:pRg st="0" end="0"/>
                                            </p:txEl>
                                          </p:spTgt>
                                        </p:tgtEl>
                                        <p:attrNameLst>
                                          <p:attrName>ppt_y</p:attrName>
                                        </p:attrNameLst>
                                      </p:cBhvr>
                                      <p:tavLst>
                                        <p:tav tm="0">
                                          <p:val>
                                            <p:strVal val="ppt_y"/>
                                          </p:val>
                                        </p:tav>
                                        <p:tav tm="100000">
                                          <p:val>
                                            <p:strVal val="1+ppt_h/2"/>
                                          </p:val>
                                        </p:tav>
                                      </p:tavLst>
                                    </p:anim>
                                    <p:set>
                                      <p:cBhvr>
                                        <p:cTn id="33" dur="1" fill="hold">
                                          <p:stCondLst>
                                            <p:cond delay="499"/>
                                          </p:stCondLst>
                                        </p:cTn>
                                        <p:tgtEl>
                                          <p:spTgt spid="9">
                                            <p:txEl>
                                              <p:pRg st="0" end="0"/>
                                            </p:txEl>
                                          </p:spTgt>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3" presetClass="exit" presetSubtype="10" fill="hold" nodeType="clickEffect">
                                  <p:stCondLst>
                                    <p:cond delay="0"/>
                                  </p:stCondLst>
                                  <p:childTnLst>
                                    <p:animEffect transition="out" filter="blinds(horizontal)">
                                      <p:cBhvr>
                                        <p:cTn id="37" dur="500"/>
                                        <p:tgtEl>
                                          <p:spTgt spid="1028"/>
                                        </p:tgtEl>
                                      </p:cBhvr>
                                    </p:animEffect>
                                    <p:set>
                                      <p:cBhvr>
                                        <p:cTn id="38" dur="1" fill="hold">
                                          <p:stCondLst>
                                            <p:cond delay="499"/>
                                          </p:stCondLst>
                                        </p:cTn>
                                        <p:tgtEl>
                                          <p:spTgt spid="102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35" presetClass="entr" presetSubtype="0" fill="hold" nodeType="clickEffect">
                                  <p:stCondLst>
                                    <p:cond delay="0"/>
                                  </p:stCondLst>
                                  <p:childTnLst>
                                    <p:set>
                                      <p:cBhvr>
                                        <p:cTn id="42" dur="1" fill="hold">
                                          <p:stCondLst>
                                            <p:cond delay="0"/>
                                          </p:stCondLst>
                                        </p:cTn>
                                        <p:tgtEl>
                                          <p:spTgt spid="2050"/>
                                        </p:tgtEl>
                                        <p:attrNameLst>
                                          <p:attrName>style.visibility</p:attrName>
                                        </p:attrNameLst>
                                      </p:cBhvr>
                                      <p:to>
                                        <p:strVal val="visible"/>
                                      </p:to>
                                    </p:set>
                                    <p:animEffect transition="in" filter="fade">
                                      <p:cBhvr>
                                        <p:cTn id="43" dur="2000"/>
                                        <p:tgtEl>
                                          <p:spTgt spid="2050"/>
                                        </p:tgtEl>
                                      </p:cBhvr>
                                    </p:animEffect>
                                    <p:anim calcmode="lin" valueType="num">
                                      <p:cBhvr>
                                        <p:cTn id="44" dur="2000" fill="hold"/>
                                        <p:tgtEl>
                                          <p:spTgt spid="2050"/>
                                        </p:tgtEl>
                                        <p:attrNameLst>
                                          <p:attrName>style.rotation</p:attrName>
                                        </p:attrNameLst>
                                      </p:cBhvr>
                                      <p:tavLst>
                                        <p:tav tm="0">
                                          <p:val>
                                            <p:fltVal val="720"/>
                                          </p:val>
                                        </p:tav>
                                        <p:tav tm="100000">
                                          <p:val>
                                            <p:fltVal val="0"/>
                                          </p:val>
                                        </p:tav>
                                      </p:tavLst>
                                    </p:anim>
                                    <p:anim calcmode="lin" valueType="num">
                                      <p:cBhvr>
                                        <p:cTn id="45" dur="2000" fill="hold"/>
                                        <p:tgtEl>
                                          <p:spTgt spid="2050"/>
                                        </p:tgtEl>
                                        <p:attrNameLst>
                                          <p:attrName>ppt_h</p:attrName>
                                        </p:attrNameLst>
                                      </p:cBhvr>
                                      <p:tavLst>
                                        <p:tav tm="0">
                                          <p:val>
                                            <p:fltVal val="0"/>
                                          </p:val>
                                        </p:tav>
                                        <p:tav tm="100000">
                                          <p:val>
                                            <p:strVal val="#ppt_h"/>
                                          </p:val>
                                        </p:tav>
                                      </p:tavLst>
                                    </p:anim>
                                    <p:anim calcmode="lin" valueType="num">
                                      <p:cBhvr>
                                        <p:cTn id="46" dur="2000" fill="hold"/>
                                        <p:tgtEl>
                                          <p:spTgt spid="2050"/>
                                        </p:tgtEl>
                                        <p:attrNameLst>
                                          <p:attrName>ppt_w</p:attrName>
                                        </p:attrNameLst>
                                      </p:cBhvr>
                                      <p:tavLst>
                                        <p:tav tm="0">
                                          <p:val>
                                            <p:fltVal val="0"/>
                                          </p:val>
                                        </p:tav>
                                        <p:tav tm="100000">
                                          <p:val>
                                            <p:strVal val="#ppt_w"/>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0">
                                            <p:txEl>
                                              <p:pRg st="0" end="0"/>
                                            </p:txEl>
                                          </p:spTgt>
                                        </p:tgtEl>
                                        <p:attrNameLst>
                                          <p:attrName>style.visibility</p:attrName>
                                        </p:attrNameLst>
                                      </p:cBhvr>
                                      <p:to>
                                        <p:strVal val="visible"/>
                                      </p:to>
                                    </p:set>
                                    <p:anim calcmode="lin" valueType="num">
                                      <p:cBhvr additive="base">
                                        <p:cTn id="5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xit" presetSubtype="4" fill="hold" nodeType="clickEffect">
                                  <p:stCondLst>
                                    <p:cond delay="0"/>
                                  </p:stCondLst>
                                  <p:childTnLst>
                                    <p:anim calcmode="lin" valueType="num">
                                      <p:cBhvr additive="base">
                                        <p:cTn id="56" dur="500"/>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57" dur="500"/>
                                        <p:tgtEl>
                                          <p:spTgt spid="10">
                                            <p:txEl>
                                              <p:pRg st="0" end="0"/>
                                            </p:txEl>
                                          </p:spTgt>
                                        </p:tgtEl>
                                        <p:attrNameLst>
                                          <p:attrName>ppt_y</p:attrName>
                                        </p:attrNameLst>
                                      </p:cBhvr>
                                      <p:tavLst>
                                        <p:tav tm="0">
                                          <p:val>
                                            <p:strVal val="ppt_y"/>
                                          </p:val>
                                        </p:tav>
                                        <p:tav tm="100000">
                                          <p:val>
                                            <p:strVal val="1+ppt_h/2"/>
                                          </p:val>
                                        </p:tav>
                                      </p:tavLst>
                                    </p:anim>
                                    <p:set>
                                      <p:cBhvr>
                                        <p:cTn id="58" dur="1" fill="hold">
                                          <p:stCondLst>
                                            <p:cond delay="499"/>
                                          </p:stCondLst>
                                        </p:cTn>
                                        <p:tgtEl>
                                          <p:spTgt spid="10">
                                            <p:txEl>
                                              <p:pRg st="0" end="0"/>
                                            </p:txEl>
                                          </p:spTgt>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3" presetClass="exit" presetSubtype="10" fill="hold" nodeType="clickEffect">
                                  <p:stCondLst>
                                    <p:cond delay="0"/>
                                  </p:stCondLst>
                                  <p:childTnLst>
                                    <p:animEffect transition="out" filter="blinds(horizontal)">
                                      <p:cBhvr>
                                        <p:cTn id="62" dur="500"/>
                                        <p:tgtEl>
                                          <p:spTgt spid="2050"/>
                                        </p:tgtEl>
                                      </p:cBhvr>
                                    </p:animEffect>
                                    <p:set>
                                      <p:cBhvr>
                                        <p:cTn id="63" dur="1" fill="hold">
                                          <p:stCondLst>
                                            <p:cond delay="4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14290"/>
            <a:ext cx="8686800" cy="841248"/>
          </a:xfrm>
        </p:spPr>
        <p:txBody>
          <a:bodyPr>
            <a:noAutofit/>
          </a:bodyPr>
          <a:lstStyle/>
          <a:p>
            <a:pPr algn="ctr"/>
            <a:r>
              <a:rPr lang="tr-TR" sz="2800" b="1" dirty="0" smtClean="0">
                <a:solidFill>
                  <a:srgbClr val="C00000"/>
                </a:solidFill>
                <a:latin typeface="Arial Black" pitchFamily="34" charset="0"/>
              </a:rPr>
              <a:t>ÇALIŞMA ALANININ JEOLOJİSİ VE TEKTONİK ÖZELLİKLERİ</a:t>
            </a:r>
            <a:endParaRPr lang="tr-TR" sz="2800" dirty="0">
              <a:solidFill>
                <a:srgbClr val="C00000"/>
              </a:solidFill>
              <a:latin typeface="Arial Black" pitchFamily="34" charset="0"/>
            </a:endParaRPr>
          </a:p>
        </p:txBody>
      </p:sp>
      <p:sp>
        <p:nvSpPr>
          <p:cNvPr id="5" name="4 Metin kutusu"/>
          <p:cNvSpPr txBox="1"/>
          <p:nvPr/>
        </p:nvSpPr>
        <p:spPr>
          <a:xfrm>
            <a:off x="2143108" y="6488668"/>
            <a:ext cx="5357850" cy="369332"/>
          </a:xfrm>
          <a:prstGeom prst="rect">
            <a:avLst/>
          </a:prstGeom>
          <a:noFill/>
        </p:spPr>
        <p:txBody>
          <a:bodyPr wrap="square" rtlCol="0">
            <a:spAutoFit/>
          </a:bodyPr>
          <a:lstStyle/>
          <a:p>
            <a:pPr algn="ctr"/>
            <a:r>
              <a:rPr lang="tr-TR" dirty="0" smtClean="0"/>
              <a:t>Çalışma alanının (Muğla-Aydın) jeolojik haritası</a:t>
            </a:r>
            <a:endParaRPr lang="tr-TR" dirty="0"/>
          </a:p>
        </p:txBody>
      </p:sp>
      <p:pic>
        <p:nvPicPr>
          <p:cNvPr id="1026" name="Picture 2"/>
          <p:cNvPicPr>
            <a:picLocks noChangeAspect="1" noChangeArrowheads="1"/>
          </p:cNvPicPr>
          <p:nvPr/>
        </p:nvPicPr>
        <p:blipFill>
          <a:blip r:embed="rId3" cstate="print"/>
          <a:srcRect/>
          <a:stretch>
            <a:fillRect/>
          </a:stretch>
        </p:blipFill>
        <p:spPr bwMode="auto">
          <a:xfrm>
            <a:off x="428596" y="1071546"/>
            <a:ext cx="8501122" cy="4390789"/>
          </a:xfrm>
          <a:prstGeom prst="rect">
            <a:avLst/>
          </a:prstGeom>
          <a:noFill/>
          <a:ln w="9525">
            <a:noFill/>
            <a:miter lim="800000"/>
            <a:headEnd/>
            <a:tailEnd/>
          </a:ln>
        </p:spPr>
      </p:pic>
      <p:pic>
        <p:nvPicPr>
          <p:cNvPr id="4" name="3 Resim"/>
          <p:cNvPicPr/>
          <p:nvPr/>
        </p:nvPicPr>
        <p:blipFill>
          <a:blip r:embed="rId4" cstate="print"/>
          <a:srcRect/>
          <a:stretch>
            <a:fillRect/>
          </a:stretch>
        </p:blipFill>
        <p:spPr bwMode="auto">
          <a:xfrm>
            <a:off x="428596" y="4929198"/>
            <a:ext cx="8501122" cy="1500198"/>
          </a:xfrm>
          <a:prstGeom prst="rect">
            <a:avLst/>
          </a:prstGeom>
          <a:noFill/>
          <a:ln w="9525">
            <a:noFill/>
            <a:miter lim="800000"/>
            <a:headEnd/>
            <a:tailEnd/>
          </a:ln>
        </p:spPr>
      </p:pic>
    </p:spTree>
  </p:cSld>
  <p:clrMapOvr>
    <a:masterClrMapping/>
  </p:clrMapOvr>
  <p:transition>
    <p:circl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p:cNvPicPr/>
          <p:nvPr/>
        </p:nvPicPr>
        <p:blipFill>
          <a:blip r:embed="rId3" cstate="print"/>
          <a:srcRect/>
          <a:stretch>
            <a:fillRect/>
          </a:stretch>
        </p:blipFill>
        <p:spPr bwMode="auto">
          <a:xfrm>
            <a:off x="857224" y="357166"/>
            <a:ext cx="7858180" cy="5929354"/>
          </a:xfrm>
          <a:prstGeom prst="rect">
            <a:avLst/>
          </a:prstGeom>
          <a:solidFill>
            <a:schemeClr val="tx1"/>
          </a:solidFill>
          <a:ln w="9525">
            <a:solidFill>
              <a:schemeClr val="tx1"/>
            </a:solidFill>
            <a:miter lim="800000"/>
            <a:headEnd/>
            <a:tailEnd/>
          </a:ln>
        </p:spPr>
      </p:pic>
      <p:sp>
        <p:nvSpPr>
          <p:cNvPr id="4" name="3 Metin kutusu"/>
          <p:cNvSpPr txBox="1"/>
          <p:nvPr/>
        </p:nvSpPr>
        <p:spPr>
          <a:xfrm>
            <a:off x="1142976" y="6286520"/>
            <a:ext cx="7215238" cy="369332"/>
          </a:xfrm>
          <a:prstGeom prst="rect">
            <a:avLst/>
          </a:prstGeom>
          <a:noFill/>
        </p:spPr>
        <p:txBody>
          <a:bodyPr wrap="square" rtlCol="0">
            <a:spAutoFit/>
          </a:bodyPr>
          <a:lstStyle/>
          <a:p>
            <a:pPr algn="ctr"/>
            <a:r>
              <a:rPr lang="tr-TR" dirty="0" smtClean="0"/>
              <a:t>Çalışma alanındaki faylar ve son 1 yıl içerisindeki sismik olaylar</a:t>
            </a:r>
            <a:endParaRPr lang="tr-TR" dirty="0"/>
          </a:p>
        </p:txBody>
      </p:sp>
    </p:spTree>
  </p:cSld>
  <p:clrMapOvr>
    <a:masterClrMapping/>
  </p:clrMapOvr>
  <p:transition>
    <p:circl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Gezinti">
  <a:themeElements>
    <a:clrScheme name="Gezinti">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Gezinti">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Gezinti">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3026</TotalTime>
  <Words>2479</Words>
  <Application>Microsoft Office PowerPoint</Application>
  <PresentationFormat>Ekran Gösterisi (4:3)</PresentationFormat>
  <Paragraphs>970</Paragraphs>
  <Slides>53</Slides>
  <Notes>15</Notes>
  <HiddenSlides>0</HiddenSlides>
  <MMClips>0</MMClips>
  <ScaleCrop>false</ScaleCrop>
  <HeadingPairs>
    <vt:vector size="4" baseType="variant">
      <vt:variant>
        <vt:lpstr>Tema</vt:lpstr>
      </vt:variant>
      <vt:variant>
        <vt:i4>1</vt:i4>
      </vt:variant>
      <vt:variant>
        <vt:lpstr>Slayt Başlıkları</vt:lpstr>
      </vt:variant>
      <vt:variant>
        <vt:i4>53</vt:i4>
      </vt:variant>
    </vt:vector>
  </HeadingPairs>
  <TitlesOfParts>
    <vt:vector size="54" baseType="lpstr">
      <vt:lpstr>Gezinti</vt:lpstr>
      <vt:lpstr>YAPAY KAYNAKLI SİSMOGRAMLAR İLE DOĞAL KAYNAKLI SİSMOGRAMLARIN AYIRT EDİLMESİ </vt:lpstr>
      <vt:lpstr>AMAÇ</vt:lpstr>
      <vt:lpstr>KAYNAK TİPLERİ</vt:lpstr>
      <vt:lpstr>Kaynak Tipinin Belirlenmesi Neden Önemlidir?</vt:lpstr>
      <vt:lpstr>AYRIM METOTLARI </vt:lpstr>
      <vt:lpstr>GÜNEY EGE’DEKİ DEPREM VE PATLATMALARIN AYIRT EDİLMESİ</vt:lpstr>
      <vt:lpstr>BÖLGE SEÇİMİ</vt:lpstr>
      <vt:lpstr>ÇALIŞMA ALANININ JEOLOJİSİ VE TEKTONİK ÖZELLİKLERİ</vt:lpstr>
      <vt:lpstr>Slayt 9</vt:lpstr>
      <vt:lpstr>SİSMİK OLAY SEÇİMİ</vt:lpstr>
      <vt:lpstr>VERİLERİN ÖZELLİKLERİ</vt:lpstr>
      <vt:lpstr>Slayt 12</vt:lpstr>
      <vt:lpstr>Slayt 13</vt:lpstr>
      <vt:lpstr>Slayt 14</vt:lpstr>
      <vt:lpstr>Slayt 15</vt:lpstr>
      <vt:lpstr>As / Ap - logS İLE KARŞILAŞTIRILMASI</vt:lpstr>
      <vt:lpstr>Slayt 17</vt:lpstr>
      <vt:lpstr>Slayt 18</vt:lpstr>
      <vt:lpstr>Slayt 19</vt:lpstr>
      <vt:lpstr>Slayt 20</vt:lpstr>
      <vt:lpstr>Slayt 21</vt:lpstr>
      <vt:lpstr>Slayt 22</vt:lpstr>
      <vt:lpstr>Slayt 23</vt:lpstr>
      <vt:lpstr>Slayt 24</vt:lpstr>
      <vt:lpstr>Slayt 25</vt:lpstr>
      <vt:lpstr>Slayt 26</vt:lpstr>
      <vt:lpstr>Slayt 27</vt:lpstr>
      <vt:lpstr>Slayt 28</vt:lpstr>
      <vt:lpstr>Slayt 29</vt:lpstr>
      <vt:lpstr>Slayt 30</vt:lpstr>
      <vt:lpstr>C-sr Ayrımı  (KARMAŞIKLIK-SPEKTRAL ORAN)</vt:lpstr>
      <vt:lpstr>Slayt 32</vt:lpstr>
      <vt:lpstr>Slayt 33</vt:lpstr>
      <vt:lpstr>Slayt 34</vt:lpstr>
      <vt:lpstr>Slayt 35</vt:lpstr>
      <vt:lpstr>Slayt 36</vt:lpstr>
      <vt:lpstr>Slayt 37</vt:lpstr>
      <vt:lpstr>Slayt 38</vt:lpstr>
      <vt:lpstr>Slayt 39</vt:lpstr>
      <vt:lpstr>Slayt 40</vt:lpstr>
      <vt:lpstr>SONUÇLAR VE ÖNERİLER</vt:lpstr>
      <vt:lpstr>Slayt 42</vt:lpstr>
      <vt:lpstr>KAYNAKLAR</vt:lpstr>
      <vt:lpstr>Slayt 44</vt:lpstr>
      <vt:lpstr>TEŞEKKÜR EDERİM...</vt:lpstr>
      <vt:lpstr>Slayt 46</vt:lpstr>
      <vt:lpstr>Slayt 47</vt:lpstr>
      <vt:lpstr>Slayt 48</vt:lpstr>
      <vt:lpstr>Slayt 49</vt:lpstr>
      <vt:lpstr>Slayt 50</vt:lpstr>
      <vt:lpstr>Slayt 51</vt:lpstr>
      <vt:lpstr>Slayt 52</vt:lpstr>
      <vt:lpstr>Slayt 53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YAPAY KAYNAKLI SİSMOGRAMLAR İLE DOĞAL KAYNAKLI SİSMOGRAMLARIN AYIRT EDİLMESİ </dc:title>
  <dc:creator>toshiba</dc:creator>
  <cp:lastModifiedBy>toshiba</cp:lastModifiedBy>
  <cp:revision>201</cp:revision>
  <dcterms:created xsi:type="dcterms:W3CDTF">2009-09-23T07:05:38Z</dcterms:created>
  <dcterms:modified xsi:type="dcterms:W3CDTF">2009-10-02T08:43:12Z</dcterms:modified>
</cp:coreProperties>
</file>